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4" r:id="rId2"/>
    <p:sldMasterId id="2147483775" r:id="rId3"/>
    <p:sldMasterId id="2147483798" r:id="rId4"/>
    <p:sldMasterId id="2147483821" r:id="rId5"/>
    <p:sldMasterId id="2147483844" r:id="rId6"/>
    <p:sldMasterId id="2147483867" r:id="rId7"/>
    <p:sldMasterId id="2147483890" r:id="rId8"/>
    <p:sldMasterId id="2147483913" r:id="rId9"/>
    <p:sldMasterId id="2147483936" r:id="rId10"/>
    <p:sldMasterId id="2147483959" r:id="rId11"/>
    <p:sldMasterId id="2147483982" r:id="rId12"/>
  </p:sldMasterIdLst>
  <p:notesMasterIdLst>
    <p:notesMasterId r:id="rId37"/>
  </p:notesMasterIdLst>
  <p:sldIdLst>
    <p:sldId id="365" r:id="rId13"/>
    <p:sldId id="405" r:id="rId14"/>
    <p:sldId id="478" r:id="rId15"/>
    <p:sldId id="520" r:id="rId16"/>
    <p:sldId id="479" r:id="rId17"/>
    <p:sldId id="480" r:id="rId18"/>
    <p:sldId id="482" r:id="rId19"/>
    <p:sldId id="516" r:id="rId20"/>
    <p:sldId id="519" r:id="rId21"/>
    <p:sldId id="487" r:id="rId22"/>
    <p:sldId id="489" r:id="rId23"/>
    <p:sldId id="491" r:id="rId24"/>
    <p:sldId id="494" r:id="rId25"/>
    <p:sldId id="497" r:id="rId26"/>
    <p:sldId id="498" r:id="rId27"/>
    <p:sldId id="499" r:id="rId28"/>
    <p:sldId id="501" r:id="rId29"/>
    <p:sldId id="500" r:id="rId30"/>
    <p:sldId id="503" r:id="rId31"/>
    <p:sldId id="460" r:id="rId32"/>
    <p:sldId id="422" r:id="rId33"/>
    <p:sldId id="508" r:id="rId34"/>
    <p:sldId id="468" r:id="rId35"/>
    <p:sldId id="323" r:id="rId36"/>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10"/>
    <a:srgbClr val="84C6CD"/>
    <a:srgbClr val="0E49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37" autoAdjust="0"/>
    <p:restoredTop sz="67223" autoAdjust="0"/>
  </p:normalViewPr>
  <p:slideViewPr>
    <p:cSldViewPr snapToGrid="0" snapToObjects="1">
      <p:cViewPr varScale="1">
        <p:scale>
          <a:sx n="103" d="100"/>
          <a:sy n="103" d="100"/>
        </p:scale>
        <p:origin x="2196" y="10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315F5-C687-45E3-AA66-23DA6FA560BB}" type="datetimeFigureOut">
              <a:rPr lang="nl-BE" smtClean="0"/>
              <a:t>25/07/2019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A0F84-9161-4DC8-A791-BBB3A175B77F}" type="slidenum">
              <a:rPr lang="nl-BE" smtClean="0"/>
              <a:t>‹nr.›</a:t>
            </a:fld>
            <a:endParaRPr lang="nl-BE"/>
          </a:p>
        </p:txBody>
      </p:sp>
    </p:spTree>
    <p:extLst>
      <p:ext uri="{BB962C8B-B14F-4D97-AF65-F5344CB8AC3E}">
        <p14:creationId xmlns:p14="http://schemas.microsoft.com/office/powerpoint/2010/main" val="321084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De meeste bedrijven vandaag de dag hebben het moeilijk om de switch te maken naar circulair denken. Hun strategie, structuren en handelingen getuigen van een lineaire benadering: het take – make – waste systeem.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Nochtans zijn er momenteel ook al heel wat bedrijven die tegen dat lineaire gedachtegoed ingaan, en vertrekken vanuit een circulair model, waar geprobeerd wordt om afval op elk niveau te vermijden, te focussen op de lange levensduur van een product, en producten zo te ontwerpen dat ze makkelijk </a:t>
            </a:r>
            <a:r>
              <a:rPr lang="nl-BE" sz="1200" kern="1200" baseline="0" dirty="0" err="1" smtClean="0">
                <a:solidFill>
                  <a:schemeClr val="tx1"/>
                </a:solidFill>
                <a:latin typeface="+mn-lt"/>
                <a:ea typeface="+mn-ea"/>
                <a:cs typeface="+mn-cs"/>
              </a:rPr>
              <a:t>upgradebaar</a:t>
            </a:r>
            <a:r>
              <a:rPr lang="nl-BE" sz="1200" kern="1200" baseline="0" dirty="0" smtClean="0">
                <a:solidFill>
                  <a:schemeClr val="tx1"/>
                </a:solidFill>
                <a:latin typeface="+mn-lt"/>
                <a:ea typeface="+mn-ea"/>
                <a:cs typeface="+mn-cs"/>
              </a:rPr>
              <a:t>, </a:t>
            </a:r>
            <a:r>
              <a:rPr lang="nl-BE" sz="1200" kern="1200" baseline="0" dirty="0" err="1" smtClean="0">
                <a:solidFill>
                  <a:schemeClr val="tx1"/>
                </a:solidFill>
                <a:latin typeface="+mn-lt"/>
                <a:ea typeface="+mn-ea"/>
                <a:cs typeface="+mn-cs"/>
              </a:rPr>
              <a:t>repareerbaar</a:t>
            </a:r>
            <a:r>
              <a:rPr lang="nl-BE" sz="1200" kern="1200" baseline="0" dirty="0" smtClean="0">
                <a:solidFill>
                  <a:schemeClr val="tx1"/>
                </a:solidFill>
                <a:latin typeface="+mn-lt"/>
                <a:ea typeface="+mn-ea"/>
                <a:cs typeface="+mn-cs"/>
              </a:rPr>
              <a:t> en </a:t>
            </a:r>
            <a:r>
              <a:rPr lang="nl-BE" sz="1200" kern="1200" baseline="0" dirty="0" err="1" smtClean="0">
                <a:solidFill>
                  <a:schemeClr val="tx1"/>
                </a:solidFill>
                <a:latin typeface="+mn-lt"/>
                <a:ea typeface="+mn-ea"/>
                <a:cs typeface="+mn-cs"/>
              </a:rPr>
              <a:t>recycleerbaar</a:t>
            </a:r>
            <a:r>
              <a:rPr lang="nl-BE" sz="1200" kern="1200" baseline="0" dirty="0" smtClean="0">
                <a:solidFill>
                  <a:schemeClr val="tx1"/>
                </a:solidFill>
                <a:latin typeface="+mn-lt"/>
                <a:ea typeface="+mn-ea"/>
                <a:cs typeface="+mn-cs"/>
              </a:rPr>
              <a:t> zijn.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b="0" dirty="0" smtClean="0"/>
              <a:t>De kern van de circulaire economie is dat je niets verloren laat gaan: net als in de natuur blijven grondstoffen in eindeloze lussen in het systeem circuleren. Met winsten voor iedereen: de planeet, de business en de burgers. De koppeling tussen ecologische en economische winst zorgt voor de wervende kracht van de circulaire economie: duurzaamheid wordt plots een kans, in plaats van iets-van-te-moeten.</a:t>
            </a:r>
          </a:p>
          <a:p>
            <a:pPr marL="0" marR="0" indent="0" algn="l" defTabSz="973845" rtl="0" eaLnBrk="1" fontAlgn="auto" latinLnBrk="0" hangingPunct="1">
              <a:lnSpc>
                <a:spcPct val="100000"/>
              </a:lnSpc>
              <a:spcBef>
                <a:spcPts val="0"/>
              </a:spcBef>
              <a:spcAft>
                <a:spcPts val="0"/>
              </a:spcAft>
              <a:buClrTx/>
              <a:buSzTx/>
              <a:buFontTx/>
              <a:buNone/>
              <a:tabLst/>
              <a:defRPr/>
            </a:pPr>
            <a:endParaRPr lang="nl-BE" b="0" dirty="0" smtClean="0"/>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In deze derde module bespreken we hoe de circulaire economie in de praktijk gebracht kan worden via 5 circulaire business modellen. Bij ieder model illustreren we met verschillende voorbeelden hoe Belgische bedrijven deze modellen succesvol in de praktijk weten te brengen. </a:t>
            </a:r>
            <a:endParaRPr lang="nl-NL" sz="1200" kern="1200" baseline="0" dirty="0" smtClean="0">
              <a:solidFill>
                <a:schemeClr val="tx1"/>
              </a:solidFill>
              <a:effectLst/>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endParaRPr lang="nl-BE" b="0" dirty="0" smtClean="0"/>
          </a:p>
          <a:p>
            <a:endParaRPr lang="nl-BE" b="0" dirty="0" smtClean="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solidFill>
                  <a:prstClr val="black"/>
                </a:solidFill>
              </a:rPr>
              <a:pPr/>
              <a:t>1</a:t>
            </a:fld>
            <a:endParaRPr lang="nl-BE">
              <a:solidFill>
                <a:prstClr val="black"/>
              </a:solidFill>
            </a:endParaRPr>
          </a:p>
        </p:txBody>
      </p:sp>
    </p:spTree>
    <p:extLst>
      <p:ext uri="{BB962C8B-B14F-4D97-AF65-F5344CB8AC3E}">
        <p14:creationId xmlns:p14="http://schemas.microsoft.com/office/powerpoint/2010/main" val="291940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baseline="0" dirty="0" smtClean="0"/>
              <a:t>Voorbeeld 3: onverkochte broden als grondstof voor bier</a:t>
            </a:r>
          </a:p>
          <a:p>
            <a:endParaRPr lang="nl-NL" baseline="0" dirty="0" smtClean="0"/>
          </a:p>
          <a:p>
            <a:r>
              <a:rPr lang="nl-NL" baseline="0" dirty="0" smtClean="0"/>
              <a:t>Maar liefst 12% van de totale voedselverspilling is brood.  En in de EU eindigt 40% van het geproduceerde brood als afval.  Daarom ontstond </a:t>
            </a:r>
            <a:r>
              <a:rPr lang="nl-NL" baseline="0" dirty="0" err="1" smtClean="0"/>
              <a:t>Babylone</a:t>
            </a:r>
            <a:r>
              <a:rPr lang="nl-NL" baseline="0" dirty="0" smtClean="0"/>
              <a:t> in de schoot van het Brussels Beer Project: een bier gebrouwen op basis van onverkochte broden.  De naam van het bier verwijst naar de </a:t>
            </a:r>
            <a:r>
              <a:rPr lang="nl-NL" baseline="0" dirty="0" err="1" smtClean="0"/>
              <a:t>Babyloniërs</a:t>
            </a:r>
            <a:r>
              <a:rPr lang="nl-NL" baseline="0" dirty="0" smtClean="0"/>
              <a:t>, die hun bier 7000 jaar geleden ook al op basis van brood brouwden. </a:t>
            </a:r>
          </a:p>
          <a:p>
            <a:endParaRPr lang="nl-NL" baseline="0" dirty="0" smtClean="0"/>
          </a:p>
          <a:p>
            <a:r>
              <a:rPr lang="nl-NL" baseline="0" dirty="0" smtClean="0"/>
              <a:t>Het brood vervangt een deel van het graan. Met 500 kg opgehaald brood kunnen de brouwers 4000 liter bier brouwen. </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10</a:t>
            </a:fld>
            <a:endParaRPr lang="nl-BE"/>
          </a:p>
        </p:txBody>
      </p:sp>
    </p:spTree>
    <p:extLst>
      <p:ext uri="{BB962C8B-B14F-4D97-AF65-F5344CB8AC3E}">
        <p14:creationId xmlns:p14="http://schemas.microsoft.com/office/powerpoint/2010/main" val="302462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dirty="0" smtClean="0"/>
              <a:t>Model 3:</a:t>
            </a:r>
            <a:r>
              <a:rPr lang="nl-NL" b="1" baseline="0" dirty="0" smtClean="0"/>
              <a:t> de levensduur verlengen</a:t>
            </a:r>
            <a:endParaRPr lang="nl-NL"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Dit model biedt bedrijven de mogelijkheid</a:t>
            </a:r>
            <a:r>
              <a:rPr lang="nl-NL" baseline="0" dirty="0" smtClean="0"/>
              <a:t> </a:t>
            </a:r>
            <a:r>
              <a:rPr lang="nl-NL" dirty="0" smtClean="0"/>
              <a:t>om de levenscyclus van producten en</a:t>
            </a:r>
            <a:r>
              <a:rPr lang="nl-NL" baseline="0" dirty="0" smtClean="0"/>
              <a:t> </a:t>
            </a:r>
            <a:r>
              <a:rPr lang="nl-NL" dirty="0" smtClean="0"/>
              <a:t>middelen te verlengen. Waarde die anders verloren zou zijn</a:t>
            </a:r>
            <a:r>
              <a:rPr lang="nl-NL" baseline="0" dirty="0" smtClean="0"/>
              <a:t> </a:t>
            </a:r>
            <a:r>
              <a:rPr lang="nl-NL" dirty="0" smtClean="0"/>
              <a:t>gegaan door verspilde materialen is</a:t>
            </a:r>
            <a:r>
              <a:rPr lang="nl-NL" baseline="0" dirty="0" smtClean="0"/>
              <a:t> </a:t>
            </a:r>
            <a:r>
              <a:rPr lang="nl-NL" dirty="0" smtClean="0"/>
              <a:t>in plaats daarvan</a:t>
            </a:r>
            <a:r>
              <a:rPr lang="nl-NL" baseline="0" dirty="0" smtClean="0"/>
              <a:t> behouden</a:t>
            </a:r>
            <a:r>
              <a:rPr lang="nl-NL" dirty="0" smtClean="0"/>
              <a:t> of zelfs verbeterd door</a:t>
            </a:r>
            <a:r>
              <a:rPr lang="nl-NL" baseline="0" dirty="0" smtClean="0"/>
              <a:t> </a:t>
            </a:r>
            <a:r>
              <a:rPr lang="nl-NL" dirty="0" smtClean="0"/>
              <a:t>repareren, upgraden, </a:t>
            </a:r>
            <a:r>
              <a:rPr lang="nl-NL" dirty="0" err="1" smtClean="0"/>
              <a:t>remanufacturing</a:t>
            </a:r>
            <a:r>
              <a:rPr lang="nl-NL" baseline="0" dirty="0" smtClean="0"/>
              <a:t> van </a:t>
            </a:r>
            <a:r>
              <a:rPr lang="nl-NL" dirty="0" smtClean="0"/>
              <a:t>producten. En extra</a:t>
            </a:r>
            <a:r>
              <a:rPr lang="nl-NL" baseline="0" dirty="0" smtClean="0"/>
              <a:t> </a:t>
            </a:r>
            <a:r>
              <a:rPr lang="nl-NL" dirty="0" smtClean="0"/>
              <a:t>omzet wordt gegenereerd dankzij uitgebreid</a:t>
            </a:r>
            <a:r>
              <a:rPr lang="nl-NL" baseline="0" dirty="0" smtClean="0"/>
              <a:t> </a:t>
            </a:r>
            <a:r>
              <a:rPr lang="nl-NL" dirty="0" smtClean="0"/>
              <a:t>gebruik. Met behulp van dit model, kan een bedrijf</a:t>
            </a:r>
            <a:r>
              <a:rPr lang="nl-NL" baseline="0" dirty="0" smtClean="0"/>
              <a:t> </a:t>
            </a:r>
            <a:r>
              <a:rPr lang="nl-NL" dirty="0" smtClean="0"/>
              <a:t>ervoor zorgen dat producten zo lang mogelijk economisch bruikbaar blijven</a:t>
            </a:r>
            <a:r>
              <a:rPr lang="nl-NL" baseline="0" dirty="0" smtClean="0"/>
              <a:t> </a:t>
            </a:r>
            <a:r>
              <a:rPr lang="nl-NL" dirty="0" smtClean="0"/>
              <a:t>en dat product-upgrades</a:t>
            </a:r>
            <a:r>
              <a:rPr lang="nl-NL" baseline="0" dirty="0" smtClean="0"/>
              <a:t> </a:t>
            </a:r>
            <a:r>
              <a:rPr lang="nl-NL" dirty="0" smtClean="0"/>
              <a:t>op een meer gerichte manier worden gedaan,</a:t>
            </a:r>
            <a:r>
              <a:rPr lang="nl-NL" baseline="0" dirty="0" smtClean="0"/>
              <a:t> </a:t>
            </a:r>
            <a:r>
              <a:rPr lang="nl-NL" dirty="0" smtClean="0"/>
              <a:t>door bijvoorbeeld een verouderd component te vervangen in plaats van het hele product.</a:t>
            </a:r>
            <a:r>
              <a:rPr lang="nl-NL" baseline="0" dirty="0" smtClean="0"/>
              <a:t> </a:t>
            </a:r>
            <a:r>
              <a:rPr lang="nl-NL" dirty="0" smtClean="0"/>
              <a:t>Dit model is geschikt voor de meeste</a:t>
            </a:r>
            <a:r>
              <a:rPr lang="nl-NL" baseline="0" dirty="0" smtClean="0"/>
              <a:t> </a:t>
            </a:r>
            <a:r>
              <a:rPr lang="nl-NL" dirty="0" smtClean="0"/>
              <a:t>kapitaalintensieve B2B-segmenten (zoals</a:t>
            </a:r>
            <a:r>
              <a:rPr lang="nl-NL" baseline="0" dirty="0" smtClean="0"/>
              <a:t> </a:t>
            </a:r>
            <a:r>
              <a:rPr lang="nl-NL" dirty="0" smtClean="0"/>
              <a:t>industriële apparatuur) en voor B</a:t>
            </a:r>
            <a:r>
              <a:rPr lang="nl-NL" baseline="0" dirty="0" smtClean="0"/>
              <a:t>2C producten die niet al te snel evolueren en waar er niet ieder seizoen nieuwe features zijn t.o.v. een vorige model. </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11</a:t>
            </a:fld>
            <a:endParaRPr lang="nl-BE"/>
          </a:p>
        </p:txBody>
      </p:sp>
    </p:spTree>
    <p:extLst>
      <p:ext uri="{BB962C8B-B14F-4D97-AF65-F5344CB8AC3E}">
        <p14:creationId xmlns:p14="http://schemas.microsoft.com/office/powerpoint/2010/main" val="184756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1 : circulaire</a:t>
            </a:r>
            <a:r>
              <a:rPr lang="nl-BE" b="1" baseline="0" dirty="0" smtClean="0"/>
              <a:t> kantoorinrichting</a:t>
            </a:r>
            <a:endParaRPr lang="nl-BE" b="1" dirty="0" smtClean="0"/>
          </a:p>
          <a:p>
            <a:endParaRPr lang="nl-BE" dirty="0" smtClean="0"/>
          </a:p>
          <a:p>
            <a:r>
              <a:rPr lang="nl-BE" dirty="0" err="1" smtClean="0"/>
              <a:t>Nnof</a:t>
            </a:r>
            <a:r>
              <a:rPr lang="nl-BE" dirty="0" smtClean="0"/>
              <a:t>,</a:t>
            </a:r>
            <a:r>
              <a:rPr lang="nl-BE" baseline="0" dirty="0" smtClean="0"/>
              <a:t> </a:t>
            </a:r>
            <a:r>
              <a:rPr lang="nl-BE" dirty="0" err="1" smtClean="0"/>
              <a:t>Nearly</a:t>
            </a:r>
            <a:r>
              <a:rPr lang="nl-BE" dirty="0" smtClean="0"/>
              <a:t> New Offices, is een lokale producent die duurzaam kantoormeubilair in eigen ateliers ontwikkelt en produceert op basis van bestaande grondstoffen die de klant aanreikt. De oplossingen zijn goed voor het milieu, budgetvriendelijk, innovatief en flexibel.</a:t>
            </a:r>
          </a:p>
          <a:p>
            <a:r>
              <a:rPr lang="nl-BE" dirty="0" smtClean="0"/>
              <a:t>Het aanbod van </a:t>
            </a:r>
            <a:r>
              <a:rPr lang="nl-BE" dirty="0" err="1" smtClean="0"/>
              <a:t>Nnof</a:t>
            </a:r>
            <a:r>
              <a:rPr lang="nl-BE" dirty="0" smtClean="0"/>
              <a:t> is breed, gaande van gewoon hergebruik tot een complete transformatie van bestaande objecten. Schuiven worden herboren als lockers, tafelbladen worden verzaagd tot zitblokken, en ga zo maar door.</a:t>
            </a:r>
          </a:p>
          <a:p>
            <a:r>
              <a:rPr lang="nl-BE" dirty="0" smtClean="0"/>
              <a:t>Materiaal op die manier hergebruiken, is lief voor de portemonnee én het helpt om de ecologische voetafdruk van kantoorinrichters te verkleinen.</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12</a:t>
            </a:fld>
            <a:endParaRPr lang="nl-BE"/>
          </a:p>
        </p:txBody>
      </p:sp>
    </p:spTree>
    <p:extLst>
      <p:ext uri="{BB962C8B-B14F-4D97-AF65-F5344CB8AC3E}">
        <p14:creationId xmlns:p14="http://schemas.microsoft.com/office/powerpoint/2010/main" val="3036035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smtClean="0"/>
              <a:t>Voorbeeld</a:t>
            </a:r>
            <a:r>
              <a:rPr lang="nl-BE" b="1" baseline="0" dirty="0" smtClean="0"/>
              <a:t> 2: </a:t>
            </a:r>
            <a:r>
              <a:rPr lang="nl-BE" b="1" dirty="0" smtClean="0"/>
              <a:t>Circulair alternatief voor lichte interieurwanden</a:t>
            </a:r>
          </a:p>
          <a:p>
            <a:endParaRPr lang="nl-BE" dirty="0" smtClean="0"/>
          </a:p>
          <a:p>
            <a:r>
              <a:rPr lang="nl-BE" b="0" dirty="0" err="1" smtClean="0"/>
              <a:t>JuuNoo</a:t>
            </a:r>
            <a:r>
              <a:rPr lang="nl-BE" b="0" dirty="0" smtClean="0"/>
              <a:t> is een lichte interieurwand die je niet sloopt als hij niet meer nodig is, maar demonteert en herplaatst.</a:t>
            </a:r>
          </a:p>
          <a:p>
            <a:endParaRPr lang="nl-BE" b="0" dirty="0" smtClean="0"/>
          </a:p>
          <a:p>
            <a:r>
              <a:rPr lang="nl-BE" dirty="0" smtClean="0"/>
              <a:t>Elke interieurwand is tijdelijk. Van welk type ook, na een bepaalde periode wordt hij weggehaald en komt er een nieuwe. Het telkens opnieuw bouwen en slopen heeft een zware ecologische impact. Het vraagt ook een grote investering in tijd en middelen van de bouwheer. De herbruikbare wand van </a:t>
            </a:r>
            <a:r>
              <a:rPr lang="nl-BE" dirty="0" err="1" smtClean="0"/>
              <a:t>JuuNoo</a:t>
            </a:r>
            <a:r>
              <a:rPr lang="nl-BE" dirty="0" smtClean="0"/>
              <a:t> laat zich drie keer sneller plaatsten dan de klassieke gipsplaat-wand. Hij heeft een hogere kwaliteit, onder meer door de betere akoestiek en de langere levensduur. De volledige wand kan gedemonteerd en in een andere configuratie herbouwd of verkocht worden.</a:t>
            </a:r>
          </a:p>
          <a:p>
            <a:r>
              <a:rPr lang="nl-BE" b="0" i="0" dirty="0" smtClean="0">
                <a:effectLst/>
              </a:rPr>
              <a:t>De initiële focus van </a:t>
            </a:r>
            <a:r>
              <a:rPr lang="nl-BE" b="0" i="0" dirty="0" err="1" smtClean="0">
                <a:effectLst/>
              </a:rPr>
              <a:t>JuuNoo</a:t>
            </a:r>
            <a:r>
              <a:rPr lang="nl-BE" b="0" i="0" dirty="0" smtClean="0">
                <a:effectLst/>
              </a:rPr>
              <a:t> ligt op de kantoormarkt en de niche van co-</a:t>
            </a:r>
            <a:r>
              <a:rPr lang="nl-BE" b="0" i="0" dirty="0" err="1" smtClean="0">
                <a:effectLst/>
              </a:rPr>
              <a:t>working</a:t>
            </a:r>
            <a:r>
              <a:rPr lang="nl-BE" b="0" i="0" dirty="0" smtClean="0">
                <a:effectLst/>
              </a:rPr>
              <a:t> </a:t>
            </a:r>
            <a:r>
              <a:rPr lang="nl-BE" b="0" i="0" dirty="0" err="1" smtClean="0">
                <a:effectLst/>
              </a:rPr>
              <a:t>spaces</a:t>
            </a:r>
            <a:r>
              <a:rPr lang="nl-BE" b="0" i="0" dirty="0" smtClean="0">
                <a:effectLst/>
              </a:rPr>
              <a:t>. Daar is</a:t>
            </a:r>
            <a:r>
              <a:rPr lang="nl-BE" dirty="0" smtClean="0">
                <a:effectLst/>
              </a:rPr>
              <a:t> het financiële voordeel van het hergebruik maximaal. Zo zal het systeem na drie keer herplaatst te zijn tot 50% goedkoper zijn dan een klassieke opbouw en sloop met gipsplaat.</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13</a:t>
            </a:fld>
            <a:endParaRPr lang="nl-BE"/>
          </a:p>
        </p:txBody>
      </p:sp>
    </p:spTree>
    <p:extLst>
      <p:ext uri="{BB962C8B-B14F-4D97-AF65-F5344CB8AC3E}">
        <p14:creationId xmlns:p14="http://schemas.microsoft.com/office/powerpoint/2010/main" val="163379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smtClean="0"/>
              <a:t>Voorbeeld 3: de modulaire</a:t>
            </a:r>
            <a:r>
              <a:rPr lang="nl-BE" b="1" baseline="0" dirty="0" smtClean="0"/>
              <a:t> bureaustoel</a:t>
            </a:r>
            <a:endParaRPr lang="nl-BE"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Een bureaustoel wordt gemiddeld na tien jaar afgedankt. Dat is jammer, want veel onderdelen zijn langer bruikbaar. De </a:t>
            </a:r>
            <a:r>
              <a:rPr lang="nl-BE" dirty="0" err="1" smtClean="0"/>
              <a:t>Axia</a:t>
            </a:r>
            <a:r>
              <a:rPr lang="nl-BE" dirty="0" smtClean="0"/>
              <a:t>®-bureaustoelen van BMA </a:t>
            </a:r>
            <a:r>
              <a:rPr lang="nl-BE" dirty="0" err="1" smtClean="0"/>
              <a:t>Ergonomics</a:t>
            </a:r>
            <a:r>
              <a:rPr lang="nl-BE" dirty="0" smtClean="0"/>
              <a:t> bestaan uit zuivere en gezonde materialen die voor 99 procent </a:t>
            </a:r>
            <a:r>
              <a:rPr lang="nl-BE" dirty="0" err="1" smtClean="0"/>
              <a:t>recycleerbaar</a:t>
            </a:r>
            <a:r>
              <a:rPr lang="nl-BE" dirty="0" smtClean="0"/>
              <a:t> zijn. De stoelen worden modulair opgebouwd: zo kunnen ze makkelijk gereinigd en hersteld worden, of van nieuwe kussens voorzien worden. Daardoor gaan ze veel langer mee. BMA geeft een terugnamepremie voor elke afgedankte </a:t>
            </a:r>
            <a:r>
              <a:rPr lang="nl-BE" dirty="0" err="1" smtClean="0"/>
              <a:t>Axia</a:t>
            </a:r>
            <a:r>
              <a:rPr lang="nl-BE" dirty="0" smtClean="0"/>
              <a:t>® stoel en hergebruikt de stoelen of de onderdelen ervan.</a:t>
            </a:r>
            <a:r>
              <a:rPr lang="nl-BE" baseline="0" dirty="0" smtClean="0"/>
              <a:t> </a:t>
            </a:r>
            <a:r>
              <a:rPr lang="nl-BE" dirty="0" smtClean="0"/>
              <a:t>Is de stoel in goede staat, dan wordt hij gereinigd en opnieuw verkocht als 'second life-stoel'. Is hij niet meer bruikbaar, dan wordt de stoel ontmanteld en worden de onderdelen opnieuw gebruikt in andere stoelen of gerecycleerd.</a:t>
            </a:r>
          </a:p>
          <a:p>
            <a:r>
              <a:rPr lang="nl-BE" dirty="0" smtClean="0"/>
              <a:t>BMA gaat ook verder door onderhoudscontracten aan te bieden of een contract waarbij de klant enkel voor het zitcomfort betaalt. BMA vraagt een waarborgsom voor het metalen 'skelet' en de stoelkussens worden per maand gehuurd. Is er een probleem met een stoel, dan lost BMA het op. De stoelen worden jaarlijks nagekeken. Zo </a:t>
            </a:r>
            <a:r>
              <a:rPr lang="nl-BE" dirty="0" err="1" smtClean="0"/>
              <a:t>ontzorgt</a:t>
            </a:r>
            <a:r>
              <a:rPr lang="nl-BE" dirty="0" smtClean="0"/>
              <a:t> het bedrijf zijn klanten.</a:t>
            </a:r>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14</a:t>
            </a:fld>
            <a:endParaRPr lang="nl-BE"/>
          </a:p>
        </p:txBody>
      </p:sp>
    </p:spTree>
    <p:extLst>
      <p:ext uri="{BB962C8B-B14F-4D97-AF65-F5344CB8AC3E}">
        <p14:creationId xmlns:p14="http://schemas.microsoft.com/office/powerpoint/2010/main" val="150758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Model 4: Gebruik maken van deelplatformen</a:t>
            </a:r>
          </a:p>
          <a:p>
            <a:endParaRPr lang="nl-NL" dirty="0" smtClean="0"/>
          </a:p>
          <a:p>
            <a:r>
              <a:rPr lang="nl-NL" dirty="0" smtClean="0"/>
              <a:t>Het bedrijfsmodel van deelplatformen bevordert samenwerking</a:t>
            </a:r>
            <a:r>
              <a:rPr lang="nl-NL" baseline="0" dirty="0" smtClean="0"/>
              <a:t> </a:t>
            </a:r>
            <a:r>
              <a:rPr lang="nl-NL" dirty="0" smtClean="0"/>
              <a:t>onder productgebruikers, hetzij individuen of</a:t>
            </a:r>
            <a:r>
              <a:rPr lang="nl-NL" baseline="0" dirty="0" smtClean="0"/>
              <a:t> </a:t>
            </a:r>
            <a:r>
              <a:rPr lang="nl-NL" dirty="0" smtClean="0"/>
              <a:t>organisaties. Het maakt</a:t>
            </a:r>
            <a:r>
              <a:rPr lang="nl-NL" baseline="0" dirty="0" smtClean="0"/>
              <a:t> </a:t>
            </a:r>
            <a:r>
              <a:rPr lang="nl-NL" dirty="0" smtClean="0"/>
              <a:t>het delen van overcapaciteit of onderbenutting gemakkelijker,</a:t>
            </a:r>
            <a:r>
              <a:rPr lang="nl-NL" baseline="0" dirty="0" smtClean="0"/>
              <a:t> en </a:t>
            </a:r>
            <a:r>
              <a:rPr lang="nl-NL" dirty="0" smtClean="0"/>
              <a:t>verhoogt de productiviteit en </a:t>
            </a:r>
            <a:r>
              <a:rPr lang="nl-NL" dirty="0" err="1" smtClean="0"/>
              <a:t>waardecreatie</a:t>
            </a:r>
            <a:r>
              <a:rPr lang="nl-NL" dirty="0" smtClean="0"/>
              <a:t>. Het</a:t>
            </a:r>
            <a:r>
              <a:rPr lang="nl-NL" baseline="0" dirty="0" smtClean="0"/>
              <a:t> model</a:t>
            </a:r>
            <a:r>
              <a:rPr lang="nl-NL" dirty="0" smtClean="0"/>
              <a:t> maakt maximaal gebruik mogelijk.</a:t>
            </a:r>
            <a:r>
              <a:rPr lang="nl-NL" baseline="0" dirty="0" smtClean="0"/>
              <a:t> </a:t>
            </a:r>
          </a:p>
          <a:p>
            <a:r>
              <a:rPr lang="nl-NL" dirty="0" smtClean="0"/>
              <a:t>Dit model kan </a:t>
            </a:r>
            <a:r>
              <a:rPr lang="nl-NL" baseline="0" dirty="0" smtClean="0"/>
              <a:t>interessant zijn voor bedrijven </a:t>
            </a:r>
            <a:r>
              <a:rPr lang="nl-NL" dirty="0" smtClean="0"/>
              <a:t>wiens producten en activa</a:t>
            </a:r>
            <a:r>
              <a:rPr lang="nl-NL" baseline="0" dirty="0" smtClean="0"/>
              <a:t> </a:t>
            </a:r>
            <a:r>
              <a:rPr lang="nl-NL" dirty="0" smtClean="0"/>
              <a:t>een lage bezettingsgraad of eigendomsratio hebben.</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15</a:t>
            </a:fld>
            <a:endParaRPr lang="nl-BE"/>
          </a:p>
        </p:txBody>
      </p:sp>
    </p:spTree>
    <p:extLst>
      <p:ext uri="{BB962C8B-B14F-4D97-AF65-F5344CB8AC3E}">
        <p14:creationId xmlns:p14="http://schemas.microsoft.com/office/powerpoint/2010/main" val="50646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smtClean="0"/>
              <a:t>Voorbeeld 1: Coöperatief elektrisch autodelen</a:t>
            </a:r>
          </a:p>
          <a:p>
            <a:endParaRPr lang="nl-BE" dirty="0" smtClean="0"/>
          </a:p>
          <a:p>
            <a:r>
              <a:rPr lang="nl-BE" dirty="0" err="1" smtClean="0"/>
              <a:t>Partago</a:t>
            </a:r>
            <a:r>
              <a:rPr lang="nl-BE" dirty="0" smtClean="0"/>
              <a:t> is een Gentse coöperatie die elektrisch autodelen mogelijk maakt. Met je smartphone en de </a:t>
            </a:r>
            <a:r>
              <a:rPr lang="nl-BE" dirty="0" err="1" smtClean="0"/>
              <a:t>Partago-app</a:t>
            </a:r>
            <a:r>
              <a:rPr lang="nl-BE" dirty="0" smtClean="0"/>
              <a:t> boek en ontgrendel je een elektrische auto in je buurt. De coöperanten zijn mede-eigenaar van de auto’s en hebben inspraak in de werking en strategie van de organisatie.</a:t>
            </a:r>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16</a:t>
            </a:fld>
            <a:endParaRPr lang="nl-BE"/>
          </a:p>
        </p:txBody>
      </p:sp>
    </p:spTree>
    <p:extLst>
      <p:ext uri="{BB962C8B-B14F-4D97-AF65-F5344CB8AC3E}">
        <p14:creationId xmlns:p14="http://schemas.microsoft.com/office/powerpoint/2010/main" val="110187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2: leen</a:t>
            </a:r>
            <a:r>
              <a:rPr lang="nl-BE" b="1" baseline="0" dirty="0" smtClean="0"/>
              <a:t> van je buren</a:t>
            </a:r>
            <a:endParaRPr lang="nl-BE" b="1" dirty="0" smtClean="0"/>
          </a:p>
          <a:p>
            <a:endParaRPr lang="nl-BE" dirty="0" smtClean="0"/>
          </a:p>
          <a:p>
            <a:r>
              <a:rPr lang="nl-BE" dirty="0" err="1" smtClean="0"/>
              <a:t>Peerby</a:t>
            </a:r>
            <a:r>
              <a:rPr lang="nl-BE" dirty="0" smtClean="0"/>
              <a:t> is een netwerksite die het mogelijk maakt om dingen van je buren te lenen. Heb je een boormachine, hogedrukreiniger of autozitje nodig, dan stel je de vraag in een kort bericht dat alle </a:t>
            </a:r>
            <a:r>
              <a:rPr lang="nl-BE" dirty="0" err="1" smtClean="0"/>
              <a:t>Peerby</a:t>
            </a:r>
            <a:r>
              <a:rPr lang="nl-BE" dirty="0" smtClean="0"/>
              <a:t>-leden in de buurt te zien krijgen. </a:t>
            </a:r>
            <a:r>
              <a:rPr lang="nl-BE" dirty="0" err="1" smtClean="0"/>
              <a:t>Peerby</a:t>
            </a:r>
            <a:r>
              <a:rPr lang="nl-BE" dirty="0" smtClean="0"/>
              <a:t> België is de voortzetting van het Gentse initiatief Wij Delen. </a:t>
            </a:r>
          </a:p>
          <a:p>
            <a:endParaRPr lang="nl-BE" dirty="0" smtClean="0"/>
          </a:p>
          <a:p>
            <a:r>
              <a:rPr lang="nl-BE" dirty="0" smtClean="0"/>
              <a:t>In Brugge wordt</a:t>
            </a:r>
            <a:r>
              <a:rPr lang="nl-BE" baseline="0" dirty="0" smtClean="0"/>
              <a:t> momenteel </a:t>
            </a:r>
            <a:r>
              <a:rPr lang="nl-BE" dirty="0" smtClean="0"/>
              <a:t>op het bedrijventerrein de Blauwe Toren </a:t>
            </a:r>
            <a:r>
              <a:rPr lang="nl-BE" baseline="0" dirty="0" smtClean="0"/>
              <a:t>geëxperimenteerd met een deelplatform </a:t>
            </a:r>
            <a:r>
              <a:rPr lang="nl-BE" dirty="0" smtClean="0"/>
              <a:t>voor de bedrijven die daar verzameld zitten, aangeboden</a:t>
            </a:r>
            <a:r>
              <a:rPr lang="nl-BE" baseline="0" dirty="0" smtClean="0"/>
              <a:t> door vzw </a:t>
            </a:r>
            <a:r>
              <a:rPr lang="nl-BE" baseline="0" dirty="0" err="1" smtClean="0"/>
              <a:t>Wijdelen</a:t>
            </a:r>
            <a:r>
              <a:rPr lang="nl-BE" dirty="0" smtClean="0"/>
              <a:t>. </a:t>
            </a:r>
            <a:r>
              <a:rPr lang="nl-BE" baseline="0" dirty="0" smtClean="0"/>
              <a:t> </a:t>
            </a:r>
            <a:r>
              <a:rPr lang="nl-BE" dirty="0" smtClean="0"/>
              <a:t>Dat gebeurt in samenwerking met Bedrijvig Brugge, de vereniging van </a:t>
            </a:r>
            <a:r>
              <a:rPr lang="nl-BE" dirty="0" err="1" smtClean="0"/>
              <a:t>Brugse</a:t>
            </a:r>
            <a:r>
              <a:rPr lang="nl-BE" dirty="0" smtClean="0"/>
              <a:t> ondernemers. De OVAM ondersteunt het initiatief.</a:t>
            </a:r>
            <a:r>
              <a:rPr lang="nl-BE" baseline="0" dirty="0" smtClean="0"/>
              <a:t> </a:t>
            </a:r>
            <a:r>
              <a:rPr lang="nl-BE" dirty="0" smtClean="0"/>
              <a:t>Met het proefproject op het terrein de Blauwe Toren kunnen bedrijven één jaar lang gratis delen met elkaar. Daarna moeten de bedrijven zelf instaan voor de financiering. Dat zou geen probleem mogen vormen, omdat bedrijven door te delen dure aankopen vermijden.</a:t>
            </a:r>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17</a:t>
            </a:fld>
            <a:endParaRPr lang="nl-BE"/>
          </a:p>
        </p:txBody>
      </p:sp>
    </p:spTree>
    <p:extLst>
      <p:ext uri="{BB962C8B-B14F-4D97-AF65-F5344CB8AC3E}">
        <p14:creationId xmlns:p14="http://schemas.microsoft.com/office/powerpoint/2010/main" val="1869510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3: Een Brusselse werktuigenbibliotheek</a:t>
            </a:r>
          </a:p>
          <a:p>
            <a:endParaRPr lang="nl-BE" dirty="0" smtClean="0"/>
          </a:p>
          <a:p>
            <a:r>
              <a:rPr lang="nl-BE" dirty="0" err="1" smtClean="0"/>
              <a:t>Tournevie</a:t>
            </a:r>
            <a:r>
              <a:rPr lang="nl-BE" dirty="0" smtClean="0"/>
              <a:t> is een non-profit uitleendienst voor werktuigen die opereert vanuit het gebouw van </a:t>
            </a:r>
            <a:r>
              <a:rPr lang="nl-BE" dirty="0" err="1" smtClean="0"/>
              <a:t>MicroMarché</a:t>
            </a:r>
            <a:r>
              <a:rPr lang="nl-BE" dirty="0" smtClean="0"/>
              <a:t> in hartje Brussel.</a:t>
            </a:r>
          </a:p>
          <a:p>
            <a:r>
              <a:rPr lang="nl-BE" dirty="0" smtClean="0"/>
              <a:t>Het principe is vergelijkbaar met dat van een gewone bibliotheek: in ruil voor een kleine jaarlijkse bijdrage krijg je als lid ongelimiteerde toegang tot een ruim assortiment aan kwaliteitsgereedschap. Het standaardlidmaatschap bedraagt slechts € 20, en hiermee kan je dan een jaar lang gebruik maken van de hele inventaris. </a:t>
            </a:r>
            <a:r>
              <a:rPr lang="nl-BE" dirty="0" err="1" smtClean="0"/>
              <a:t>Tournevie</a:t>
            </a:r>
            <a:r>
              <a:rPr lang="nl-BE" dirty="0" smtClean="0"/>
              <a:t> is, net zoals </a:t>
            </a:r>
            <a:r>
              <a:rPr lang="nl-BE" dirty="0" err="1" smtClean="0"/>
              <a:t>deInstrumentheek</a:t>
            </a:r>
            <a:r>
              <a:rPr lang="nl-BE" dirty="0" smtClean="0"/>
              <a:t>, een interessant alternatief voor huur- en verkooppunten. </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18</a:t>
            </a:fld>
            <a:endParaRPr lang="nl-BE"/>
          </a:p>
        </p:txBody>
      </p:sp>
    </p:spTree>
    <p:extLst>
      <p:ext uri="{BB962C8B-B14F-4D97-AF65-F5344CB8AC3E}">
        <p14:creationId xmlns:p14="http://schemas.microsoft.com/office/powerpoint/2010/main" val="422506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Model 5:</a:t>
            </a:r>
            <a:r>
              <a:rPr lang="nl-NL" b="1" baseline="0" dirty="0" smtClean="0"/>
              <a:t> Producten als een dienst aanbieden</a:t>
            </a:r>
            <a:endParaRPr lang="nl-NL" b="1" dirty="0" smtClean="0"/>
          </a:p>
          <a:p>
            <a:endParaRPr lang="nl-NL" dirty="0" smtClean="0"/>
          </a:p>
          <a:p>
            <a:r>
              <a:rPr lang="nl-NL" dirty="0" smtClean="0"/>
              <a:t>Dit</a:t>
            </a:r>
            <a:r>
              <a:rPr lang="nl-NL" baseline="0" dirty="0" smtClean="0"/>
              <a:t> </a:t>
            </a:r>
            <a:r>
              <a:rPr lang="nl-NL" dirty="0" smtClean="0"/>
              <a:t>model biedt een alternatief voor het traditionele</a:t>
            </a:r>
            <a:r>
              <a:rPr lang="nl-NL" baseline="0" dirty="0" smtClean="0"/>
              <a:t> </a:t>
            </a:r>
            <a:r>
              <a:rPr lang="nl-NL" dirty="0" smtClean="0"/>
              <a:t>model van "kopen en bezitten." Producten worden</a:t>
            </a:r>
            <a:r>
              <a:rPr lang="nl-NL" baseline="0" dirty="0" smtClean="0"/>
              <a:t> </a:t>
            </a:r>
            <a:r>
              <a:rPr lang="nl-NL" dirty="0" smtClean="0"/>
              <a:t>gebruikt in een lease- of een </a:t>
            </a:r>
            <a:r>
              <a:rPr lang="nl-NL" dirty="0" err="1" smtClean="0"/>
              <a:t>pay</a:t>
            </a:r>
            <a:r>
              <a:rPr lang="nl-NL" dirty="0" smtClean="0"/>
              <a:t>-</a:t>
            </a:r>
            <a:r>
              <a:rPr lang="nl-NL" dirty="0" err="1" smtClean="0"/>
              <a:t>for</a:t>
            </a:r>
            <a:r>
              <a:rPr lang="nl-NL" dirty="0" smtClean="0"/>
              <a:t>-</a:t>
            </a:r>
            <a:r>
              <a:rPr lang="nl-NL" dirty="0" err="1" smtClean="0"/>
              <a:t>use</a:t>
            </a:r>
            <a:r>
              <a:rPr lang="nl-NL" dirty="0" smtClean="0"/>
              <a:t>-overeenkomst.</a:t>
            </a:r>
            <a:r>
              <a:rPr lang="nl-NL" baseline="0" dirty="0" smtClean="0"/>
              <a:t> </a:t>
            </a:r>
            <a:r>
              <a:rPr lang="nl-NL" dirty="0" smtClean="0"/>
              <a:t>Producenten die dit model toepassen krijgen een incentive om meer duurzame producten te</a:t>
            </a:r>
            <a:r>
              <a:rPr lang="nl-NL" baseline="0" dirty="0" smtClean="0"/>
              <a:t> produceren </a:t>
            </a:r>
            <a:r>
              <a:rPr lang="nl-NL" dirty="0" smtClean="0"/>
              <a:t>die </a:t>
            </a:r>
            <a:r>
              <a:rPr lang="nl-NL" dirty="0" err="1" smtClean="0"/>
              <a:t>moduleerbaar</a:t>
            </a:r>
            <a:r>
              <a:rPr lang="nl-NL" dirty="0" smtClean="0"/>
              <a:t>,</a:t>
            </a:r>
            <a:r>
              <a:rPr lang="nl-NL" baseline="0" dirty="0" smtClean="0"/>
              <a:t> </a:t>
            </a:r>
            <a:r>
              <a:rPr lang="nl-NL" dirty="0" smtClean="0"/>
              <a:t>makkelijk herstelbaar zijn, en een lange levensduur hebben. De focus verschuift van</a:t>
            </a:r>
            <a:r>
              <a:rPr lang="nl-NL" baseline="0" dirty="0" smtClean="0"/>
              <a:t> </a:t>
            </a:r>
            <a:r>
              <a:rPr lang="nl-NL" dirty="0" smtClean="0"/>
              <a:t>volume (zo veel</a:t>
            </a:r>
            <a:r>
              <a:rPr lang="nl-NL" baseline="0" dirty="0" smtClean="0"/>
              <a:t> mogelijk producten verkopen) </a:t>
            </a:r>
            <a:r>
              <a:rPr lang="nl-NL" dirty="0" smtClean="0"/>
              <a:t>naar prestaties</a:t>
            </a:r>
            <a:r>
              <a:rPr lang="nl-NL" baseline="0" dirty="0" smtClean="0"/>
              <a:t> (een </a:t>
            </a:r>
            <a:r>
              <a:rPr lang="nl-NL" dirty="0" smtClean="0"/>
              <a:t>zo goed mogelijke dienst afleveren). Met product-dienst</a:t>
            </a:r>
            <a:r>
              <a:rPr lang="nl-NL" baseline="0" dirty="0" smtClean="0"/>
              <a:t> combinaties zijn een lange </a:t>
            </a:r>
            <a:r>
              <a:rPr lang="nl-NL" dirty="0" smtClean="0"/>
              <a:t>levensduur, en herbruikbaarheid niet langer</a:t>
            </a:r>
            <a:r>
              <a:rPr lang="nl-NL" baseline="0" dirty="0" smtClean="0"/>
              <a:t> </a:t>
            </a:r>
            <a:r>
              <a:rPr lang="nl-NL" dirty="0" smtClean="0"/>
              <a:t>risico's,</a:t>
            </a:r>
            <a:r>
              <a:rPr lang="nl-NL" baseline="0" dirty="0" smtClean="0"/>
              <a:t> </a:t>
            </a:r>
            <a:r>
              <a:rPr lang="nl-NL" dirty="0" smtClean="0"/>
              <a:t>maar in plaats daarvan drivers van meer inkomsten en</a:t>
            </a:r>
            <a:r>
              <a:rPr lang="nl-NL" baseline="0" dirty="0" smtClean="0"/>
              <a:t> </a:t>
            </a:r>
            <a:r>
              <a:rPr lang="nl-NL" dirty="0" smtClean="0"/>
              <a:t>lagere kosten. Dit model</a:t>
            </a:r>
            <a:r>
              <a:rPr lang="nl-NL" baseline="0" dirty="0" smtClean="0"/>
              <a:t> past goed bij </a:t>
            </a:r>
            <a:r>
              <a:rPr lang="nl-NL" dirty="0" smtClean="0"/>
              <a:t>bedrijven die een hoge</a:t>
            </a:r>
            <a:r>
              <a:rPr lang="nl-NL" baseline="0" dirty="0" smtClean="0"/>
              <a:t> materiaalkost voor hun producten </a:t>
            </a:r>
            <a:r>
              <a:rPr lang="nl-NL" dirty="0" smtClean="0"/>
              <a:t>hebben en die producten</a:t>
            </a:r>
            <a:r>
              <a:rPr lang="nl-NL" baseline="0" dirty="0" smtClean="0"/>
              <a:t> hebben die technisch complex onderhoud vragen dat niet zo eenvoudig door de klant zelf kan gedaan worden. Hierdoor kunnen ze makkelijker een dienst verkopen, en kunnen ze de hoge materiaalwaarde capteren na end-of-life.  </a:t>
            </a:r>
            <a:endParaRPr lang="nl-NL" dirty="0" smtClean="0"/>
          </a:p>
          <a:p>
            <a:endParaRPr lang="nl-NL" dirty="0" smtClean="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19</a:t>
            </a:fld>
            <a:endParaRPr lang="nl-BE"/>
          </a:p>
        </p:txBody>
      </p:sp>
    </p:spTree>
    <p:extLst>
      <p:ext uri="{BB962C8B-B14F-4D97-AF65-F5344CB8AC3E}">
        <p14:creationId xmlns:p14="http://schemas.microsoft.com/office/powerpoint/2010/main" val="1565309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In theorie klinkt dat vrij eenvoudig, maar de praktijk is vaak niet zo simpel.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Er bestaan heel wat circulaire bedrijfsmodellen, die op diverse manieren kunnen gestructureerd worden. </a:t>
            </a: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Eén van de manieren om deze op een heldere manier weer te geven is het ACCENTURE-model. Dit model is gebaseerd op een analyse van 120 cases van bedrijven die op innovatieve wijze de productiviteit van hun grondstoffen verbeterd hebben.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dirty="0" smtClean="0"/>
              <a:t>De dikke cirkel centraal stelt de keten of levenscyclus voor van een product: van grondstof over verkoop tot levenseinde en terugname. Doorheen die keten kunnen verschillende lussen of extra kringlopen gemaakt worden.</a:t>
            </a:r>
            <a:br>
              <a:rPr lang="nl-BE" dirty="0" smtClean="0"/>
            </a:br>
            <a:r>
              <a:rPr lang="nl-BE" dirty="0" smtClean="0"/>
              <a:t>Bijvoorbeeld: een product dat defect raakt bij gebruik/consumptie, kan na herstel opnieuw in dezelfde gebruiksfase terecht komen.</a:t>
            </a: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latin typeface="+mn-lt"/>
                <a:ea typeface="+mn-ea"/>
                <a:cs typeface="+mn-cs"/>
              </a:rPr>
              <a:t>In het model worden 5 onderliggende business modellen onderscheiden. </a:t>
            </a:r>
          </a:p>
          <a:p>
            <a:r>
              <a:rPr lang="nl-BE" dirty="0" smtClean="0"/>
              <a:t>Een onderneming kan</a:t>
            </a:r>
            <a:r>
              <a:rPr lang="nl-BE" baseline="0" dirty="0" smtClean="0"/>
              <a:t> deze</a:t>
            </a:r>
            <a:r>
              <a:rPr lang="nl-BE" dirty="0" smtClean="0"/>
              <a:t> vijf wegen bewandelen in de richting naar meer circulariteit:</a:t>
            </a:r>
          </a:p>
          <a:p>
            <a:r>
              <a:rPr lang="nl-BE" dirty="0" smtClean="0"/>
              <a:t>- Circulaire input gebruiken;</a:t>
            </a:r>
          </a:p>
          <a:p>
            <a:r>
              <a:rPr lang="nl-BE" dirty="0" smtClean="0"/>
              <a:t>- Grondstoffen herwinnen;</a:t>
            </a:r>
          </a:p>
          <a:p>
            <a:r>
              <a:rPr lang="nl-BE" dirty="0" smtClean="0"/>
              <a:t>- Levensduur verlengen;</a:t>
            </a:r>
          </a:p>
          <a:p>
            <a:r>
              <a:rPr lang="nl-BE" dirty="0" smtClean="0"/>
              <a:t>- Gebruik</a:t>
            </a:r>
            <a:r>
              <a:rPr lang="nl-BE" baseline="0" dirty="0" smtClean="0"/>
              <a:t> maken van d</a:t>
            </a:r>
            <a:r>
              <a:rPr lang="nl-BE" dirty="0" smtClean="0"/>
              <a:t>eelplatformen;</a:t>
            </a:r>
          </a:p>
          <a:p>
            <a:r>
              <a:rPr lang="nl-BE" dirty="0" smtClean="0"/>
              <a:t>- Product als een dienst aanbieden. </a:t>
            </a:r>
            <a:endParaRPr lang="nl-BE" sz="1200" kern="1200" baseline="0" dirty="0" smtClean="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latin typeface="+mn-lt"/>
              <a:ea typeface="+mn-ea"/>
              <a:cs typeface="+mn-cs"/>
            </a:endParaRPr>
          </a:p>
          <a:p>
            <a:pPr marL="0" indent="0">
              <a:buFontTx/>
              <a:buNone/>
            </a:pPr>
            <a:endParaRPr lang="nl-NL" sz="12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a:t>
            </a:fld>
            <a:endParaRPr lang="nl-BE"/>
          </a:p>
        </p:txBody>
      </p:sp>
    </p:spTree>
    <p:extLst>
      <p:ext uri="{BB962C8B-B14F-4D97-AF65-F5344CB8AC3E}">
        <p14:creationId xmlns:p14="http://schemas.microsoft.com/office/powerpoint/2010/main" val="96018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smtClean="0">
                <a:solidFill>
                  <a:schemeClr val="tx1"/>
                </a:solidFill>
                <a:latin typeface="+mn-lt"/>
                <a:ea typeface="+mn-ea"/>
                <a:cs typeface="+mn-cs"/>
              </a:rPr>
              <a:t>Tussen enkel producten aan de ene kant en enkel diensten aan de andere ligt een waaier aan product-dienstcombinaties. Deze infografiek brengt de voornaamste combinaties in kaart, onderverdeeld in </a:t>
            </a:r>
            <a:r>
              <a:rPr lang="nl-BE" sz="1200" b="0" i="0" u="sng" strike="noStrike" kern="1200" baseline="0" dirty="0" smtClean="0">
                <a:solidFill>
                  <a:schemeClr val="tx1"/>
                </a:solidFill>
                <a:latin typeface="+mn-lt"/>
                <a:ea typeface="+mn-ea"/>
                <a:cs typeface="+mn-cs"/>
              </a:rPr>
              <a:t>3 categorieën</a:t>
            </a:r>
            <a:r>
              <a:rPr lang="nl-BE" sz="1200" b="0" i="0" u="none" strike="noStrike" kern="1200" baseline="0" dirty="0" smtClean="0">
                <a:solidFill>
                  <a:schemeClr val="tx1"/>
                </a:solidFill>
                <a:latin typeface="+mn-lt"/>
                <a:ea typeface="+mn-ea"/>
                <a:cs typeface="+mn-cs"/>
              </a:rPr>
              <a:t>:</a:t>
            </a:r>
          </a:p>
          <a:p>
            <a:r>
              <a:rPr lang="nl-BE" sz="1200" b="0" i="0" u="none" strike="noStrike" kern="1200" baseline="0" dirty="0" smtClean="0">
                <a:solidFill>
                  <a:schemeClr val="tx1"/>
                </a:solidFill>
                <a:latin typeface="+mn-lt"/>
                <a:ea typeface="+mn-ea"/>
                <a:cs typeface="+mn-cs"/>
              </a:rPr>
              <a:t>De eerste categorie van </a:t>
            </a:r>
            <a:r>
              <a:rPr lang="nl-BE" sz="1200" b="0" i="0" u="none" strike="noStrike" kern="1200" baseline="0" dirty="0" err="1" smtClean="0">
                <a:solidFill>
                  <a:schemeClr val="tx1"/>
                </a:solidFill>
                <a:latin typeface="+mn-lt"/>
                <a:ea typeface="+mn-ea"/>
                <a:cs typeface="+mn-cs"/>
              </a:rPr>
              <a:t>PDC’s</a:t>
            </a:r>
            <a:r>
              <a:rPr lang="nl-BE" sz="1200" b="0" i="0" u="none" strike="noStrike" kern="1200" baseline="0" dirty="0" smtClean="0">
                <a:solidFill>
                  <a:schemeClr val="tx1"/>
                </a:solidFill>
                <a:latin typeface="+mn-lt"/>
                <a:ea typeface="+mn-ea"/>
                <a:cs typeface="+mn-cs"/>
              </a:rPr>
              <a:t> zijn de </a:t>
            </a:r>
            <a:r>
              <a:rPr lang="nl-BE" sz="1200" b="1" i="0" u="none" strike="noStrike" kern="1200" baseline="0" dirty="0" smtClean="0">
                <a:solidFill>
                  <a:schemeClr val="tx1"/>
                </a:solidFill>
                <a:latin typeface="+mn-lt"/>
                <a:ea typeface="+mn-ea"/>
                <a:cs typeface="+mn-cs"/>
              </a:rPr>
              <a:t>Productgeoriënteerde diensten: </a:t>
            </a:r>
            <a:r>
              <a:rPr lang="nl-BE" sz="1200" b="0" i="0" u="none" strike="noStrike" kern="1200" baseline="0" dirty="0" smtClean="0">
                <a:solidFill>
                  <a:schemeClr val="tx1"/>
                </a:solidFill>
                <a:latin typeface="+mn-lt"/>
                <a:ea typeface="+mn-ea"/>
                <a:cs typeface="+mn-cs"/>
              </a:rPr>
              <a:t>De kern van het </a:t>
            </a:r>
            <a:r>
              <a:rPr lang="nl-BE" sz="1200" b="0" i="0" u="none" strike="noStrike" kern="1200" baseline="0" dirty="0" err="1" smtClean="0">
                <a:solidFill>
                  <a:schemeClr val="tx1"/>
                </a:solidFill>
                <a:latin typeface="+mn-lt"/>
                <a:ea typeface="+mn-ea"/>
                <a:cs typeface="+mn-cs"/>
              </a:rPr>
              <a:t>businessmodel</a:t>
            </a:r>
            <a:r>
              <a:rPr lang="nl-BE" sz="1200" b="0" i="0" u="none" strike="noStrike" kern="1200" baseline="0" dirty="0" smtClean="0">
                <a:solidFill>
                  <a:schemeClr val="tx1"/>
                </a:solidFill>
                <a:latin typeface="+mn-lt"/>
                <a:ea typeface="+mn-ea"/>
                <a:cs typeface="+mn-cs"/>
              </a:rPr>
              <a:t> is nog steeds de verkoop van goederen, maar inclusief één of verschillende bijkomende diensten.</a:t>
            </a:r>
            <a:endParaRPr lang="nl-BE" sz="1200" b="1" i="0" u="none" strike="noStrike" kern="1200" baseline="0" dirty="0" smtClean="0">
              <a:solidFill>
                <a:schemeClr val="tx1"/>
              </a:solidFill>
              <a:latin typeface="+mn-lt"/>
              <a:ea typeface="+mn-ea"/>
              <a:cs typeface="+mn-cs"/>
            </a:endParaRPr>
          </a:p>
          <a:p>
            <a:r>
              <a:rPr lang="nl-BE" sz="1200" b="0" i="0" u="none" strike="noStrike" kern="1200" baseline="0" dirty="0" smtClean="0">
                <a:solidFill>
                  <a:schemeClr val="tx1"/>
                </a:solidFill>
                <a:latin typeface="+mn-lt"/>
                <a:ea typeface="+mn-ea"/>
                <a:cs typeface="+mn-cs"/>
              </a:rPr>
              <a:t>De tweede categorie zijn de </a:t>
            </a:r>
            <a:r>
              <a:rPr lang="nl-BE" sz="1200" b="1" i="0" u="none" strike="noStrike" kern="1200" baseline="0" dirty="0" smtClean="0">
                <a:solidFill>
                  <a:schemeClr val="tx1"/>
                </a:solidFill>
                <a:latin typeface="+mn-lt"/>
                <a:ea typeface="+mn-ea"/>
                <a:cs typeface="+mn-cs"/>
              </a:rPr>
              <a:t>Gebruiksgeoriënteerde diensten: </a:t>
            </a:r>
            <a:r>
              <a:rPr lang="nl-BE" sz="1200" b="0" i="0" u="none" strike="noStrike" kern="1200" baseline="0" dirty="0" smtClean="0">
                <a:solidFill>
                  <a:schemeClr val="tx1"/>
                </a:solidFill>
                <a:latin typeface="+mn-lt"/>
                <a:ea typeface="+mn-ea"/>
                <a:cs typeface="+mn-cs"/>
              </a:rPr>
              <a:t>Ook hier speelt het traditionele product nog steeds een centrale rol, maar het </a:t>
            </a:r>
            <a:r>
              <a:rPr lang="nl-BE" sz="1200" b="0" i="0" u="none" strike="noStrike" kern="1200" baseline="0" dirty="0" err="1" smtClean="0">
                <a:solidFill>
                  <a:schemeClr val="tx1"/>
                </a:solidFill>
                <a:latin typeface="+mn-lt"/>
                <a:ea typeface="+mn-ea"/>
                <a:cs typeface="+mn-cs"/>
              </a:rPr>
              <a:t>businessmodel</a:t>
            </a:r>
            <a:r>
              <a:rPr lang="nl-BE" sz="1200" b="0" i="0" u="none" strike="noStrike" kern="1200" baseline="0" dirty="0" smtClean="0">
                <a:solidFill>
                  <a:schemeClr val="tx1"/>
                </a:solidFill>
                <a:latin typeface="+mn-lt"/>
                <a:ea typeface="+mn-ea"/>
                <a:cs typeface="+mn-cs"/>
              </a:rPr>
              <a:t> richt zich niet meer op het verkopen ervan. Het product blijft eigendom van de aanbieder. </a:t>
            </a:r>
            <a:endParaRPr lang="nl-BE" sz="1200" b="1" i="0" u="none" strike="noStrike" kern="1200" baseline="0" dirty="0" smtClean="0">
              <a:solidFill>
                <a:schemeClr val="tx1"/>
              </a:solidFill>
              <a:latin typeface="+mn-lt"/>
              <a:ea typeface="+mn-ea"/>
              <a:cs typeface="+mn-cs"/>
            </a:endParaRPr>
          </a:p>
          <a:p>
            <a:pPr marL="0" indent="0">
              <a:buFont typeface="+mj-lt"/>
              <a:buNone/>
            </a:pPr>
            <a:r>
              <a:rPr lang="nl-BE" sz="1200" b="0" i="0" u="none" strike="noStrike" kern="1200" baseline="0" dirty="0" smtClean="0">
                <a:solidFill>
                  <a:schemeClr val="tx1"/>
                </a:solidFill>
                <a:latin typeface="+mn-lt"/>
                <a:ea typeface="+mn-ea"/>
                <a:cs typeface="+mn-cs"/>
              </a:rPr>
              <a:t>Een derde categorie zijn de </a:t>
            </a:r>
            <a:r>
              <a:rPr lang="nl-BE" sz="1200" b="1" i="0" u="none" strike="noStrike" kern="1200" baseline="0" dirty="0" smtClean="0">
                <a:solidFill>
                  <a:schemeClr val="tx1"/>
                </a:solidFill>
                <a:latin typeface="+mn-lt"/>
                <a:ea typeface="+mn-ea"/>
                <a:cs typeface="+mn-cs"/>
              </a:rPr>
              <a:t>Resultaatgeoriënteerde diensten: </a:t>
            </a:r>
            <a:r>
              <a:rPr lang="nl-BE" sz="1200" b="0" i="0" u="none" strike="noStrike" kern="1200" baseline="0" dirty="0" smtClean="0">
                <a:solidFill>
                  <a:schemeClr val="tx1"/>
                </a:solidFill>
                <a:latin typeface="+mn-lt"/>
                <a:ea typeface="+mn-ea"/>
                <a:cs typeface="+mn-cs"/>
              </a:rPr>
              <a:t>In dit </a:t>
            </a:r>
            <a:r>
              <a:rPr lang="nl-BE" sz="1200" b="0" i="0" u="none" strike="noStrike" kern="1200" baseline="0" dirty="0" err="1" smtClean="0">
                <a:solidFill>
                  <a:schemeClr val="tx1"/>
                </a:solidFill>
                <a:latin typeface="+mn-lt"/>
                <a:ea typeface="+mn-ea"/>
                <a:cs typeface="+mn-cs"/>
              </a:rPr>
              <a:t>businessmodel</a:t>
            </a:r>
            <a:r>
              <a:rPr lang="nl-BE" sz="1200" b="0" i="0" u="none" strike="noStrike" kern="1200" baseline="0" dirty="0" smtClean="0">
                <a:solidFill>
                  <a:schemeClr val="tx1"/>
                </a:solidFill>
                <a:latin typeface="+mn-lt"/>
                <a:ea typeface="+mn-ea"/>
                <a:cs typeface="+mn-cs"/>
              </a:rPr>
              <a:t> hebben aanbieder en klant een akkoord over een bepaald resultaat, zonder dat er een afspraak bestaat over welk specifiek product nodig is om dit resultaat te bereiken.</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20</a:t>
            </a:fld>
            <a:endParaRPr lang="nl-BE"/>
          </a:p>
        </p:txBody>
      </p:sp>
    </p:spTree>
    <p:extLst>
      <p:ext uri="{BB962C8B-B14F-4D97-AF65-F5344CB8AC3E}">
        <p14:creationId xmlns:p14="http://schemas.microsoft.com/office/powerpoint/2010/main" val="4018670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1 : leasen</a:t>
            </a:r>
            <a:r>
              <a:rPr lang="nl-BE" b="1" baseline="0" dirty="0" smtClean="0"/>
              <a:t> van licht</a:t>
            </a:r>
          </a:p>
          <a:p>
            <a:endParaRPr lang="nl-BE" dirty="0" smtClean="0"/>
          </a:p>
          <a:p>
            <a:r>
              <a:rPr lang="nl-BE" b="0" dirty="0" smtClean="0">
                <a:effectLst/>
              </a:rPr>
              <a:t>Waarom lampen kopen als je net zo goed kan betalen voor licht en de bijhorende service? Dat is het idee achter LAAS (Light as a Service) waarmee ETAP naar de markt trekt. Stad Mechelen is de eerste klant: vier gebouwen zullen er volgens dit model verlicht worden.</a:t>
            </a:r>
          </a:p>
          <a:p>
            <a:endParaRPr lang="nl-BE" b="0" dirty="0" smtClean="0">
              <a:effectLst/>
            </a:endParaRPr>
          </a:p>
          <a:p>
            <a:r>
              <a:rPr lang="nl-BE" dirty="0" smtClean="0">
                <a:effectLst/>
              </a:rPr>
              <a:t>De essentie van Light As A Service is dat de stad Mechelen zich gedurende een periode verzekert van verlichting van goede kwaliteit. Mechelen betaalt daar een vergoeding voor. ETAP is tijdens de duur van het contract verantwoordelijk voor het goed functioneren van de verlichting. Na afloop kan de stad het contract beëindigen of verlengen. </a:t>
            </a:r>
          </a:p>
          <a:p>
            <a:r>
              <a:rPr lang="nl-BE" dirty="0" smtClean="0">
                <a:effectLst/>
              </a:rPr>
              <a:t>ETAP zet met dit project een stap richting circulaire economie. Het is in ieders belang, en niet in het minst van het bedrijf zelf, dat er zo duurzaam mogelijk met lampen wordt omgesprongen. De verlichting die ETAP plaatst, maakt gebruik van de meest recente </a:t>
            </a:r>
            <a:r>
              <a:rPr lang="nl-BE" dirty="0" err="1" smtClean="0">
                <a:effectLst/>
              </a:rPr>
              <a:t>ledtechnologie</a:t>
            </a:r>
            <a:r>
              <a:rPr lang="nl-BE" dirty="0" smtClean="0">
                <a:effectLst/>
              </a:rPr>
              <a:t>, waardoor het energieverbruik met minstens 30% vermindert. ETAP engageert zich ook om bij beëindiging van een contract de </a:t>
            </a:r>
            <a:r>
              <a:rPr lang="nl-BE" dirty="0" err="1" smtClean="0">
                <a:effectLst/>
              </a:rPr>
              <a:t>verlichtinginstallaties</a:t>
            </a:r>
            <a:r>
              <a:rPr lang="nl-BE" dirty="0" smtClean="0">
                <a:effectLst/>
              </a:rPr>
              <a:t> een nieuwe bestemming te geven.</a:t>
            </a:r>
          </a:p>
          <a:p>
            <a:endParaRPr lang="nl-BE" dirty="0" smtClean="0"/>
          </a:p>
          <a:p>
            <a:endParaRPr lang="nl-BE" dirty="0" smtClean="0"/>
          </a:p>
          <a:p>
            <a:endParaRPr lang="nl-BE" dirty="0" smtClean="0"/>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21</a:t>
            </a:fld>
            <a:endParaRPr lang="nl-BE"/>
          </a:p>
        </p:txBody>
      </p:sp>
    </p:spTree>
    <p:extLst>
      <p:ext uri="{BB962C8B-B14F-4D97-AF65-F5344CB8AC3E}">
        <p14:creationId xmlns:p14="http://schemas.microsoft.com/office/powerpoint/2010/main" val="307730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2: chemicaliën als een dienst</a:t>
            </a:r>
          </a:p>
          <a:p>
            <a:endParaRPr lang="nl-BE" dirty="0" smtClean="0"/>
          </a:p>
          <a:p>
            <a:r>
              <a:rPr lang="nl-BE" dirty="0" err="1" smtClean="0"/>
              <a:t>TaBaChem</a:t>
            </a:r>
            <a:r>
              <a:rPr lang="nl-BE" dirty="0" smtClean="0"/>
              <a:t> (Take Back </a:t>
            </a:r>
            <a:r>
              <a:rPr lang="nl-BE" dirty="0" err="1" smtClean="0"/>
              <a:t>Chemicals</a:t>
            </a:r>
            <a:r>
              <a:rPr lang="nl-BE" dirty="0" smtClean="0"/>
              <a:t>) combineert de principes van kringloopsluiting en chemische leasing®. Het klassieke verkoopmodel, waarin chemicaliën aangekocht, verbruikt en nadien eventueel teruggenomen worden als afvalstoffen, wordt hierdoor omgevormd tot een nieuw model. In dit leasemodel worden de chemicaliën niet als product, maar als dienst verkocht, waarbij zowel de gebruiker als de leverancier/producent streven naar een minimumgebruik van chemische processen. Zo worden reststromen teruggedrongen en/of als chemieproducten teruggenomen. Een concreet voorbeeld om de werking te verduidelijken: in plaats van bijvoorbeeld chemicaliën aan te schaffen voor het onderhoud van een machine, zou je het reinigen van deze installatie kunnen aankopen.</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22</a:t>
            </a:fld>
            <a:endParaRPr lang="nl-BE"/>
          </a:p>
        </p:txBody>
      </p:sp>
    </p:spTree>
    <p:extLst>
      <p:ext uri="{BB962C8B-B14F-4D97-AF65-F5344CB8AC3E}">
        <p14:creationId xmlns:p14="http://schemas.microsoft.com/office/powerpoint/2010/main" val="33091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Voorbeeld</a:t>
            </a:r>
            <a:r>
              <a:rPr lang="en-US" b="1" dirty="0" smtClean="0"/>
              <a:t> 3: </a:t>
            </a:r>
            <a:r>
              <a:rPr lang="en-US" b="1" dirty="0" err="1" smtClean="0"/>
              <a:t>Een</a:t>
            </a:r>
            <a:r>
              <a:rPr lang="en-US" b="1" dirty="0" smtClean="0"/>
              <a:t> viaduct </a:t>
            </a:r>
            <a:r>
              <a:rPr lang="en-US" b="1" dirty="0" err="1" smtClean="0"/>
              <a:t>als</a:t>
            </a:r>
            <a:r>
              <a:rPr lang="en-US" b="1" dirty="0" smtClean="0"/>
              <a:t> </a:t>
            </a:r>
            <a:r>
              <a:rPr lang="en-US" b="1" dirty="0" err="1" smtClean="0"/>
              <a:t>dienst</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Volgens een klassiek model voor aanbesteding zou de overheid een aannemer betalen om de brug te bouwen,</a:t>
            </a:r>
            <a:r>
              <a:rPr lang="nl-NL" baseline="0" dirty="0" smtClean="0"/>
              <a:t> en wordt de brug</a:t>
            </a:r>
            <a:r>
              <a:rPr lang="nl-NL" dirty="0" smtClean="0"/>
              <a:t> eigendom van de overheid. Na tien jaar zou de</a:t>
            </a:r>
            <a:r>
              <a:rPr lang="nl-NL" baseline="0" dirty="0" smtClean="0"/>
              <a:t> garantie </a:t>
            </a:r>
            <a:r>
              <a:rPr lang="nl-NL" dirty="0" smtClean="0"/>
              <a:t>vervallen,</a:t>
            </a:r>
            <a:r>
              <a:rPr lang="nl-NL" baseline="0" dirty="0" smtClean="0"/>
              <a:t> en zou d</a:t>
            </a:r>
            <a:r>
              <a:rPr lang="nl-NL" dirty="0" smtClean="0"/>
              <a:t>e overheid zelf verantwoordelijk blijven voor de reparatie van de</a:t>
            </a:r>
            <a:r>
              <a:rPr lang="nl-NL" baseline="0" dirty="0" smtClean="0"/>
              <a:t> brug</a:t>
            </a:r>
            <a:r>
              <a:rPr lang="nl-NL" dirty="0" smtClean="0"/>
              <a:t>.</a:t>
            </a:r>
            <a:br>
              <a:rPr lang="nl-NL" dirty="0" smtClean="0"/>
            </a:br>
            <a:r>
              <a:rPr lang="nl-NL" dirty="0" smtClean="0"/>
              <a:t/>
            </a:r>
            <a:br>
              <a:rPr lang="nl-NL" dirty="0" smtClean="0"/>
            </a:br>
            <a:r>
              <a:rPr lang="nl-NL" dirty="0" smtClean="0"/>
              <a:t>Niet zo in </a:t>
            </a:r>
            <a:r>
              <a:rPr lang="nl-NL" dirty="0" err="1" smtClean="0"/>
              <a:t>Millau</a:t>
            </a:r>
            <a:r>
              <a:rPr lang="nl-NL" dirty="0" smtClean="0"/>
              <a:t>. Het viaduct van </a:t>
            </a:r>
            <a:r>
              <a:rPr lang="nl-NL" dirty="0" err="1" smtClean="0"/>
              <a:t>Millau</a:t>
            </a:r>
            <a:r>
              <a:rPr lang="nl-NL" dirty="0" smtClean="0"/>
              <a:t>,</a:t>
            </a:r>
            <a:r>
              <a:rPr lang="nl-NL" baseline="0" dirty="0" smtClean="0"/>
              <a:t> die in 2004 in gebruik werd genomen,</a:t>
            </a:r>
            <a:r>
              <a:rPr lang="nl-NL" dirty="0" smtClean="0"/>
              <a:t> kreeg de impuls van een publiek-privaat partnerschap tussen de Franse overheid en een bouwconsortium. Het bouwconsortium</a:t>
            </a:r>
            <a:r>
              <a:rPr lang="nl-NL" baseline="0" dirty="0" smtClean="0"/>
              <a:t> </a:t>
            </a:r>
            <a:r>
              <a:rPr lang="nl-NL" dirty="0" smtClean="0"/>
              <a:t>heeft zich gecommitteerd om de brug naar behoren te financieren, te bouwen, te onderhouden en te exploiteren.  In ruil daarvoor krijgt het consortium recht op de tolopbrengsten gedurende 78 jaar. Het bouwconsortium</a:t>
            </a:r>
            <a:r>
              <a:rPr lang="nl-NL" baseline="0" dirty="0" smtClean="0"/>
              <a:t> </a:t>
            </a:r>
            <a:r>
              <a:rPr lang="nl-NL" dirty="0" smtClean="0"/>
              <a:t>neemt de meeste risico's van het project op zich. In ruil daarvoor ontvangt het consortium een ​​behoorlijke winstmarge. De opbrengst wordt geschat op 9 tot 17%.</a:t>
            </a:r>
            <a:br>
              <a:rPr lang="nl-NL" dirty="0" smtClean="0"/>
            </a:br>
            <a:r>
              <a:rPr lang="nl-NL" dirty="0" smtClean="0"/>
              <a:t/>
            </a:r>
            <a:br>
              <a:rPr lang="nl-NL" dirty="0" smtClean="0"/>
            </a:br>
            <a:r>
              <a:rPr lang="nl-NL" dirty="0" smtClean="0"/>
              <a:t>Resultaat: de brug werd gebouwd in drie jaar, gebruikte gloednieuwe bouwtechnieken en zou vrijwel geen onderhoud vereisen. De brug heeft de Franse overheid geen enkele cent gekost en is gebouwd om zo ongeveer voor altijd mee te gaan. Gebruikers (en toeristen) financieren het hele project.</a:t>
            </a:r>
            <a:endParaRPr lang="en-US" b="1" dirty="0" smtClean="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207152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FF617BB-7091-AF4D-90B3-D2E4AE9517F4}" type="slidenum">
              <a:rPr lang="nl-NL" smtClean="0">
                <a:solidFill>
                  <a:prstClr val="black"/>
                </a:solidFill>
              </a:rPr>
              <a:pPr/>
              <a:t>24</a:t>
            </a:fld>
            <a:endParaRPr lang="nl-NL">
              <a:solidFill>
                <a:prstClr val="black"/>
              </a:solidFill>
            </a:endParaRPr>
          </a:p>
        </p:txBody>
      </p:sp>
    </p:spTree>
    <p:extLst>
      <p:ext uri="{BB962C8B-B14F-4D97-AF65-F5344CB8AC3E}">
        <p14:creationId xmlns:p14="http://schemas.microsoft.com/office/powerpoint/2010/main" val="252948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Model 1 : Gebruik</a:t>
            </a:r>
            <a:r>
              <a:rPr lang="nl-NL" b="1" baseline="0" dirty="0" smtClean="0"/>
              <a:t> circulaire </a:t>
            </a:r>
            <a:r>
              <a:rPr lang="nl-NL" b="1" baseline="0" dirty="0" err="1" smtClean="0"/>
              <a:t>inputs</a:t>
            </a:r>
            <a:endParaRPr lang="nl-NL" b="1" dirty="0" smtClean="0"/>
          </a:p>
          <a:p>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Het begint bij het begin: produceer zoveel mogelijk met hernieuwbare energie, </a:t>
            </a:r>
            <a:r>
              <a:rPr lang="nl-BE" dirty="0" err="1" smtClean="0"/>
              <a:t>biogebaseerde</a:t>
            </a:r>
            <a:r>
              <a:rPr lang="nl-BE" dirty="0" smtClean="0"/>
              <a:t>, afbreekbare of recycleerbare </a:t>
            </a:r>
            <a:r>
              <a:rPr lang="nl-BE" u="sng" dirty="0" smtClean="0"/>
              <a:t>grondstoffen</a:t>
            </a:r>
            <a:r>
              <a:rPr lang="nl-BE" dirty="0" smtClean="0"/>
              <a:t>. Gebruik minder materialen, </a:t>
            </a:r>
            <a:r>
              <a:rPr lang="nl-BE" dirty="0" err="1" smtClean="0"/>
              <a:t>dematerialiseer</a:t>
            </a:r>
            <a:r>
              <a:rPr lang="nl-BE" dirty="0" smtClean="0"/>
              <a:t> of </a:t>
            </a:r>
            <a:r>
              <a:rPr lang="nl-BE" dirty="0" err="1" smtClean="0"/>
              <a:t>virtualiseer</a:t>
            </a:r>
            <a:r>
              <a:rPr lang="nl-BE" dirty="0" smtClean="0"/>
              <a:t>. Koop ook circulair aan.</a:t>
            </a:r>
            <a:endParaRPr lang="nl-NL" dirty="0" smtClean="0"/>
          </a:p>
          <a:p>
            <a:endParaRPr lang="nl-NL" dirty="0" smtClean="0"/>
          </a:p>
          <a:p>
            <a:r>
              <a:rPr lang="nl-NL" dirty="0" smtClean="0"/>
              <a:t>Via dit model</a:t>
            </a:r>
            <a:r>
              <a:rPr lang="nl-NL" baseline="0" dirty="0" smtClean="0"/>
              <a:t> kunnen</a:t>
            </a:r>
            <a:r>
              <a:rPr lang="nl-NL" dirty="0" smtClean="0"/>
              <a:t> bedrijven de </a:t>
            </a:r>
            <a:r>
              <a:rPr lang="nl-NL" baseline="0" dirty="0" smtClean="0"/>
              <a:t>lineaire</a:t>
            </a:r>
            <a:r>
              <a:rPr lang="nl-NL" dirty="0" smtClean="0"/>
              <a:t> benadering verlaten en het gebruik van schaarse grondstoffen </a:t>
            </a:r>
            <a:r>
              <a:rPr lang="nl-NL" dirty="0" err="1" smtClean="0"/>
              <a:t>uitfaseren</a:t>
            </a:r>
            <a:r>
              <a:rPr lang="nl-NL" dirty="0" smtClean="0"/>
              <a:t>.</a:t>
            </a:r>
            <a:r>
              <a:rPr lang="nl-NL" baseline="0" dirty="0" smtClean="0"/>
              <a:t> </a:t>
            </a:r>
            <a:r>
              <a:rPr lang="nl-NL" dirty="0" smtClean="0"/>
              <a:t>Dit model is</a:t>
            </a:r>
            <a:r>
              <a:rPr lang="nl-NL" baseline="0" dirty="0" smtClean="0"/>
              <a:t> </a:t>
            </a:r>
            <a:r>
              <a:rPr lang="nl-NL" dirty="0" smtClean="0"/>
              <a:t>het meest krachtig voor bedrijven die te maken hebben met</a:t>
            </a:r>
            <a:r>
              <a:rPr lang="nl-NL" baseline="0" dirty="0" smtClean="0"/>
              <a:t> </a:t>
            </a:r>
            <a:r>
              <a:rPr lang="nl-NL" dirty="0" smtClean="0"/>
              <a:t>schaarse grondstoffen of grondstoffen met een grote</a:t>
            </a:r>
            <a:r>
              <a:rPr lang="nl-NL" baseline="0" dirty="0" smtClean="0"/>
              <a:t> </a:t>
            </a:r>
            <a:r>
              <a:rPr lang="nl-NL" dirty="0" smtClean="0"/>
              <a:t>ecologische voetafdruk.</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3</a:t>
            </a:fld>
            <a:endParaRPr lang="nl-BE"/>
          </a:p>
        </p:txBody>
      </p:sp>
    </p:spTree>
    <p:extLst>
      <p:ext uri="{BB962C8B-B14F-4D97-AF65-F5344CB8AC3E}">
        <p14:creationId xmlns:p14="http://schemas.microsoft.com/office/powerpoint/2010/main" val="391226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a:t>
            </a:r>
            <a:r>
              <a:rPr lang="nl-BE" b="1" baseline="0" dirty="0" smtClean="0"/>
              <a:t> 1: </a:t>
            </a:r>
            <a:r>
              <a:rPr lang="nl-BE" b="1" dirty="0" smtClean="0"/>
              <a:t>Architectuur met lokale grondstoffen</a:t>
            </a:r>
          </a:p>
          <a:p>
            <a:endParaRPr lang="nl-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Bouwen vergt als eerste stap het uitgraven van grond. Deze is moeilijk te stockeren, vervuilend om te transporteren en complex om te saneren. Vlaanderen graaft per jaar 21 miljoen ton uit. Ongeveer 75% daarvan is onvervuild, en deze grond wordt voor 40% niet-circulair gebruikt in wegenbouw of gedumpt in groeves.</a:t>
            </a:r>
          </a:p>
          <a:p>
            <a:endParaRPr lang="nl-BE" dirty="0" smtClean="0"/>
          </a:p>
          <a:p>
            <a:r>
              <a:rPr lang="nl-BE" dirty="0" smtClean="0"/>
              <a:t>BC Architecten vormt grond om tot bouwmateriaal zoals leemstenen, stampleem, leempleisters,… en helpt architecten, aannemers en bouwheren met toepassingen om op de werf bouwmaterialen te maken. Na gebruik kunnen de materialen terug aan de grond gegeven worden of opnieuw omgevormd worden tot bouwmateriaal in een oneindig circulair proces.</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4</a:t>
            </a:fld>
            <a:endParaRPr lang="nl-BE"/>
          </a:p>
        </p:txBody>
      </p:sp>
    </p:spTree>
    <p:extLst>
      <p:ext uri="{BB962C8B-B14F-4D97-AF65-F5344CB8AC3E}">
        <p14:creationId xmlns:p14="http://schemas.microsoft.com/office/powerpoint/2010/main" val="2698594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2: Vliegen maken grondstoffen van afval</a:t>
            </a:r>
          </a:p>
          <a:p>
            <a:endParaRPr lang="nl-BE" dirty="0" smtClean="0"/>
          </a:p>
          <a:p>
            <a:r>
              <a:rPr lang="nl-BE" dirty="0" smtClean="0"/>
              <a:t>Het bedrijf </a:t>
            </a:r>
            <a:r>
              <a:rPr lang="nl-BE" dirty="0" err="1" smtClean="0"/>
              <a:t>Millibeter</a:t>
            </a:r>
            <a:r>
              <a:rPr lang="nl-BE" dirty="0" smtClean="0"/>
              <a:t> zet zwarte wapenvliegen in om afval en mest te transformeren tot grondstoffen voor de chemische industrie en veevoeder. Als het procedé eenmaal goed ontwikkeld is, kan de zwarte wapenvlieg ons minder afhankelijk maken van bijvoorbeeld soja, vismeel en palmolie – producten die we nu massaal invoeren uit gebieden waar de natuur enorm te lijden heeft onder hun productie. Momenteel zet </a:t>
            </a:r>
            <a:r>
              <a:rPr lang="nl-BE" dirty="0" err="1" smtClean="0"/>
              <a:t>Millibeter</a:t>
            </a:r>
            <a:r>
              <a:rPr lang="nl-BE" dirty="0" smtClean="0"/>
              <a:t> in een proefopstelling per dag zo’n 100 kilo afval om in 20 tot 30 kilo larven. Die larven bevatten zeer bruikbare vetten, eiwitten en ook chitine, een basisgrondstof voor onder meer cosmetica.</a:t>
            </a:r>
          </a:p>
          <a:p>
            <a:endParaRPr lang="nl-NL" sz="1200" kern="1200" dirty="0" smtClean="0">
              <a:solidFill>
                <a:schemeClr val="tx1"/>
              </a:solidFill>
              <a:effectLst/>
              <a:latin typeface="+mn-lt"/>
              <a:ea typeface="MS PGothic" panose="020B0600070205080204" pitchFamily="34" charset="-128"/>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S PGothic" panose="020B0600070205080204" pitchFamily="34" charset="-128"/>
                <a:cs typeface="ＭＳ Ｐゴシック" charset="0"/>
              </a:rPr>
              <a:t>Ambitie van </a:t>
            </a:r>
            <a:r>
              <a:rPr lang="nl-NL" sz="1200" kern="1200" dirty="0" err="1" smtClean="0">
                <a:solidFill>
                  <a:schemeClr val="tx1"/>
                </a:solidFill>
                <a:effectLst/>
                <a:latin typeface="+mn-lt"/>
                <a:ea typeface="MS PGothic" panose="020B0600070205080204" pitchFamily="34" charset="-128"/>
                <a:cs typeface="ＭＳ Ｐゴシック" charset="0"/>
              </a:rPr>
              <a:t>Millibeter</a:t>
            </a:r>
            <a:r>
              <a:rPr lang="nl-NL" sz="1200" kern="1200" dirty="0" smtClean="0">
                <a:solidFill>
                  <a:schemeClr val="tx1"/>
                </a:solidFill>
                <a:effectLst/>
                <a:latin typeface="+mn-lt"/>
                <a:ea typeface="MS PGothic" panose="020B0600070205080204" pitchFamily="34" charset="-128"/>
                <a:cs typeface="ＭＳ Ｐゴシック" charset="0"/>
              </a:rPr>
              <a:t> voor 2018</a:t>
            </a:r>
            <a:r>
              <a:rPr lang="nl-NL" sz="1200" kern="1200" baseline="0" dirty="0" smtClean="0">
                <a:solidFill>
                  <a:schemeClr val="tx1"/>
                </a:solidFill>
                <a:effectLst/>
                <a:latin typeface="+mn-lt"/>
                <a:ea typeface="MS PGothic" panose="020B0600070205080204" pitchFamily="34" charset="-128"/>
                <a:cs typeface="ＭＳ Ｐゴシック" charset="0"/>
              </a:rPr>
              <a:t> is </a:t>
            </a:r>
            <a:r>
              <a:rPr lang="nl-NL" sz="1200" kern="1200" dirty="0" smtClean="0">
                <a:solidFill>
                  <a:schemeClr val="tx1"/>
                </a:solidFill>
                <a:effectLst/>
                <a:latin typeface="+mn-lt"/>
                <a:ea typeface="MS PGothic" panose="020B0600070205080204" pitchFamily="34" charset="-128"/>
                <a:cs typeface="ＭＳ Ｐゴシック" charset="0"/>
              </a:rPr>
              <a:t>de verwerking van zo’n 15.000 ton reststromen per jaar. </a:t>
            </a:r>
            <a:endParaRPr lang="nl-NL" dirty="0" smtClean="0"/>
          </a:p>
        </p:txBody>
      </p:sp>
      <p:sp>
        <p:nvSpPr>
          <p:cNvPr id="4" name="Tijdelijke aanduiding voor dianummer 3"/>
          <p:cNvSpPr>
            <a:spLocks noGrp="1"/>
          </p:cNvSpPr>
          <p:nvPr>
            <p:ph type="sldNum" sz="quarter" idx="10"/>
          </p:nvPr>
        </p:nvSpPr>
        <p:spPr/>
        <p:txBody>
          <a:bodyPr/>
          <a:lstStyle/>
          <a:p>
            <a:fld id="{8D3DB2DA-BAFA-4198-8424-3A8E1716C7D4}" type="slidenum">
              <a:rPr lang="nl-NL" altLang="nl-BE" smtClean="0">
                <a:solidFill>
                  <a:prstClr val="black"/>
                </a:solidFill>
              </a:rPr>
              <a:pPr/>
              <a:t>5</a:t>
            </a:fld>
            <a:endParaRPr lang="nl-NL" altLang="nl-BE">
              <a:solidFill>
                <a:prstClr val="black"/>
              </a:solidFill>
            </a:endParaRPr>
          </a:p>
        </p:txBody>
      </p:sp>
    </p:spTree>
    <p:extLst>
      <p:ext uri="{BB962C8B-B14F-4D97-AF65-F5344CB8AC3E}">
        <p14:creationId xmlns:p14="http://schemas.microsoft.com/office/powerpoint/2010/main" val="203579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smtClean="0">
                <a:solidFill>
                  <a:schemeClr val="tx1"/>
                </a:solidFill>
                <a:effectLst/>
                <a:latin typeface="+mn-lt"/>
                <a:ea typeface="MS PGothic" panose="020B0600070205080204" pitchFamily="34" charset="-128"/>
                <a:cs typeface="ＭＳ Ｐゴシック" charset="0"/>
              </a:rPr>
              <a:t>Voorbeeld 3: Strobouw</a:t>
            </a:r>
            <a:r>
              <a:rPr lang="nl-NL" sz="1200" b="1" i="0" kern="1200" baseline="0" dirty="0" smtClean="0">
                <a:solidFill>
                  <a:schemeClr val="tx1"/>
                </a:solidFill>
                <a:effectLst/>
                <a:latin typeface="+mn-lt"/>
                <a:ea typeface="MS PGothic" panose="020B0600070205080204" pitchFamily="34" charset="-128"/>
                <a:cs typeface="ＭＳ Ｐゴシック" charset="0"/>
              </a:rPr>
              <a:t> </a:t>
            </a:r>
          </a:p>
          <a:p>
            <a:endParaRPr lang="nl-NL" sz="1200" b="0" i="0" kern="1200" dirty="0" smtClean="0">
              <a:solidFill>
                <a:schemeClr val="tx1"/>
              </a:solidFill>
              <a:effectLst/>
              <a:latin typeface="+mn-lt"/>
              <a:ea typeface="MS PGothic" panose="020B0600070205080204" pitchFamily="34" charset="-128"/>
              <a:cs typeface="ＭＳ Ｐゴシック" charset="0"/>
            </a:endParaRPr>
          </a:p>
          <a:p>
            <a:r>
              <a:rPr lang="nl-NL" sz="1200" b="0" i="0" kern="1200" dirty="0" smtClean="0">
                <a:solidFill>
                  <a:schemeClr val="tx1"/>
                </a:solidFill>
                <a:effectLst/>
                <a:latin typeface="+mn-lt"/>
                <a:ea typeface="MS PGothic" panose="020B0600070205080204" pitchFamily="34" charset="-128"/>
                <a:cs typeface="ＭＳ Ｐゴシック" charset="0"/>
              </a:rPr>
              <a:t>Stro is een </a:t>
            </a:r>
            <a:r>
              <a:rPr lang="nl-NL" sz="1200" b="1" i="0" kern="1200" dirty="0" smtClean="0">
                <a:solidFill>
                  <a:schemeClr val="tx1"/>
                </a:solidFill>
                <a:effectLst/>
                <a:latin typeface="+mn-lt"/>
                <a:ea typeface="MS PGothic" panose="020B0600070205080204" pitchFamily="34" charset="-128"/>
                <a:cs typeface="ＭＳ Ｐゴシック" charset="0"/>
              </a:rPr>
              <a:t>natuurlijk materiaal</a:t>
            </a:r>
            <a:r>
              <a:rPr lang="nl-NL" sz="1200" b="0" i="0" kern="1200" dirty="0" smtClean="0">
                <a:solidFill>
                  <a:schemeClr val="tx1"/>
                </a:solidFill>
                <a:effectLst/>
                <a:latin typeface="+mn-lt"/>
                <a:ea typeface="MS PGothic" panose="020B0600070205080204" pitchFamily="34" charset="-128"/>
                <a:cs typeface="ＭＳ Ｐゴシック" charset="0"/>
              </a:rPr>
              <a:t> dat lokaal</a:t>
            </a:r>
            <a:r>
              <a:rPr lang="nl-NL" sz="1200" b="0" i="0" kern="1200" baseline="0" dirty="0" smtClean="0">
                <a:solidFill>
                  <a:schemeClr val="tx1"/>
                </a:solidFill>
                <a:effectLst/>
                <a:latin typeface="+mn-lt"/>
                <a:ea typeface="MS PGothic" panose="020B0600070205080204" pitchFamily="34" charset="-128"/>
                <a:cs typeface="ＭＳ Ｐゴシック" charset="0"/>
              </a:rPr>
              <a:t> in overvloed beschikbaar is</a:t>
            </a:r>
            <a:r>
              <a:rPr lang="nl-NL" sz="1200" b="0" i="0" kern="1200" dirty="0" smtClean="0">
                <a:solidFill>
                  <a:schemeClr val="tx1"/>
                </a:solidFill>
                <a:effectLst/>
                <a:latin typeface="+mn-lt"/>
                <a:ea typeface="MS PGothic" panose="020B0600070205080204" pitchFamily="34" charset="-128"/>
                <a:cs typeface="ＭＳ Ｐゴシック" charset="0"/>
              </a:rPr>
              <a:t>. Het is perfect </a:t>
            </a:r>
            <a:r>
              <a:rPr lang="nl-NL" sz="1200" b="1" i="0" kern="1200" dirty="0" err="1" smtClean="0">
                <a:solidFill>
                  <a:schemeClr val="tx1"/>
                </a:solidFill>
                <a:effectLst/>
                <a:latin typeface="+mn-lt"/>
                <a:ea typeface="MS PGothic" panose="020B0600070205080204" pitchFamily="34" charset="-128"/>
                <a:cs typeface="ＭＳ Ｐゴシック" charset="0"/>
              </a:rPr>
              <a:t>recycleerbaar</a:t>
            </a:r>
            <a:r>
              <a:rPr lang="nl-NL" sz="1200" b="0" i="0" kern="1200" dirty="0" smtClean="0">
                <a:solidFill>
                  <a:schemeClr val="tx1"/>
                </a:solidFill>
                <a:effectLst/>
                <a:latin typeface="+mn-lt"/>
                <a:ea typeface="MS PGothic" panose="020B0600070205080204" pitchFamily="34" charset="-128"/>
                <a:cs typeface="ＭＳ Ｐゴシック" charset="0"/>
              </a:rPr>
              <a:t> als je je huis later zou willen afbreken, en biodegradeerbaar. Bovendien</a:t>
            </a:r>
            <a:r>
              <a:rPr lang="nl-NL" sz="1200" b="0" i="0" kern="1200" baseline="0" dirty="0" smtClean="0">
                <a:solidFill>
                  <a:schemeClr val="tx1"/>
                </a:solidFill>
                <a:effectLst/>
                <a:latin typeface="+mn-lt"/>
                <a:ea typeface="MS PGothic" panose="020B0600070205080204" pitchFamily="34" charset="-128"/>
                <a:cs typeface="ＭＳ Ｐゴシック" charset="0"/>
              </a:rPr>
              <a:t> zijn s</a:t>
            </a:r>
            <a:r>
              <a:rPr lang="nl-NL" sz="1200" b="0" i="0" kern="1200" dirty="0" smtClean="0">
                <a:solidFill>
                  <a:schemeClr val="tx1"/>
                </a:solidFill>
                <a:effectLst/>
                <a:latin typeface="+mn-lt"/>
                <a:ea typeface="MS PGothic" panose="020B0600070205080204" pitchFamily="34" charset="-128"/>
                <a:cs typeface="ＭＳ Ｐゴシック" charset="0"/>
              </a:rPr>
              <a:t>trobalen erg </a:t>
            </a:r>
            <a:r>
              <a:rPr lang="nl-NL" sz="1200" b="1" i="0" kern="1200" dirty="0" smtClean="0">
                <a:solidFill>
                  <a:schemeClr val="tx1"/>
                </a:solidFill>
                <a:effectLst/>
                <a:latin typeface="+mn-lt"/>
                <a:ea typeface="MS PGothic" panose="020B0600070205080204" pitchFamily="34" charset="-128"/>
                <a:cs typeface="ＭＳ Ｐゴシック" charset="0"/>
              </a:rPr>
              <a:t>goedkoop</a:t>
            </a:r>
            <a:r>
              <a:rPr lang="nl-NL" sz="1200" b="0" i="0" kern="1200" dirty="0" smtClean="0">
                <a:solidFill>
                  <a:schemeClr val="tx1"/>
                </a:solidFill>
                <a:effectLst/>
                <a:latin typeface="+mn-lt"/>
                <a:ea typeface="MS PGothic" panose="020B0600070205080204" pitchFamily="34" charset="-128"/>
                <a:cs typeface="ＭＳ Ｐゴシック" charset="0"/>
              </a:rPr>
              <a:t>.</a:t>
            </a:r>
            <a:br>
              <a:rPr lang="nl-NL" sz="1200" b="0" i="0" kern="1200" dirty="0" smtClean="0">
                <a:solidFill>
                  <a:schemeClr val="tx1"/>
                </a:solidFill>
                <a:effectLst/>
                <a:latin typeface="+mn-lt"/>
                <a:ea typeface="MS PGothic" panose="020B0600070205080204" pitchFamily="34" charset="-128"/>
                <a:cs typeface="ＭＳ Ｐゴシック" charset="0"/>
              </a:rPr>
            </a:br>
            <a:endParaRPr lang="nl-NL" sz="1200" b="0" i="0" kern="1200" dirty="0" smtClean="0">
              <a:solidFill>
                <a:schemeClr val="tx1"/>
              </a:solidFill>
              <a:effectLst/>
              <a:latin typeface="+mn-lt"/>
              <a:ea typeface="MS PGothic" panose="020B0600070205080204" pitchFamily="34" charset="-128"/>
              <a:cs typeface="ＭＳ Ｐゴシック" charset="0"/>
            </a:endParaRPr>
          </a:p>
          <a:p>
            <a:r>
              <a:rPr lang="nl-NL" sz="1200" b="0" i="0" kern="1200" dirty="0" smtClean="0">
                <a:solidFill>
                  <a:schemeClr val="tx1"/>
                </a:solidFill>
                <a:effectLst/>
                <a:latin typeface="+mn-lt"/>
                <a:ea typeface="MS PGothic" panose="020B0600070205080204" pitchFamily="34" charset="-128"/>
                <a:cs typeface="ＭＳ Ｐゴシック" charset="0"/>
              </a:rPr>
              <a:t>Bouwen met stro is </a:t>
            </a:r>
            <a:r>
              <a:rPr lang="nl-NL" sz="1200" b="1" i="0" kern="1200" dirty="0" smtClean="0">
                <a:solidFill>
                  <a:schemeClr val="tx1"/>
                </a:solidFill>
                <a:effectLst/>
                <a:latin typeface="+mn-lt"/>
                <a:ea typeface="MS PGothic" panose="020B0600070205080204" pitchFamily="34" charset="-128"/>
                <a:cs typeface="ＭＳ Ｐゴシック" charset="0"/>
              </a:rPr>
              <a:t>niet nieuw</a:t>
            </a:r>
            <a:r>
              <a:rPr lang="nl-NL" sz="1200" b="0" i="0" kern="1200" dirty="0" smtClean="0">
                <a:solidFill>
                  <a:schemeClr val="tx1"/>
                </a:solidFill>
                <a:effectLst/>
                <a:latin typeface="+mn-lt"/>
                <a:ea typeface="MS PGothic" panose="020B0600070205080204" pitchFamily="34" charset="-128"/>
                <a:cs typeface="ＭＳ Ｐゴシック" charset="0"/>
              </a:rPr>
              <a:t>. Er bestaan strohuizen die al een eeuw oud zijn.</a:t>
            </a:r>
            <a:r>
              <a:rPr lang="nl-NL" sz="1200" b="0" i="0" kern="1200" baseline="0" dirty="0" smtClean="0">
                <a:solidFill>
                  <a:schemeClr val="tx1"/>
                </a:solidFill>
                <a:effectLst/>
                <a:latin typeface="+mn-lt"/>
                <a:ea typeface="MS PGothic" panose="020B0600070205080204" pitchFamily="34" charset="-128"/>
                <a:cs typeface="ＭＳ Ｐゴシック" charset="0"/>
              </a:rPr>
              <a:t> </a:t>
            </a:r>
            <a:r>
              <a:rPr lang="nl-NL" sz="1200" b="0" i="0" kern="1200" dirty="0" smtClean="0">
                <a:solidFill>
                  <a:schemeClr val="tx1"/>
                </a:solidFill>
                <a:effectLst/>
                <a:latin typeface="+mn-lt"/>
                <a:ea typeface="MS PGothic" panose="020B0600070205080204" pitchFamily="34" charset="-128"/>
                <a:cs typeface="ＭＳ Ｐゴシック" charset="0"/>
              </a:rPr>
              <a:t>Strowanden ‘ademen’ waardoor je zowel in de zomer als in de winter van een </a:t>
            </a:r>
            <a:r>
              <a:rPr lang="nl-NL" sz="1200" b="1" i="0" kern="1200" dirty="0" smtClean="0">
                <a:solidFill>
                  <a:schemeClr val="tx1"/>
                </a:solidFill>
                <a:effectLst/>
                <a:latin typeface="+mn-lt"/>
                <a:ea typeface="MS PGothic" panose="020B0600070205080204" pitchFamily="34" charset="-128"/>
                <a:cs typeface="ＭＳ Ｐゴシック" charset="0"/>
              </a:rPr>
              <a:t>aangename temperatuur</a:t>
            </a:r>
            <a:r>
              <a:rPr lang="nl-NL" sz="1200" b="0" i="0" kern="1200" dirty="0" smtClean="0">
                <a:solidFill>
                  <a:schemeClr val="tx1"/>
                </a:solidFill>
                <a:effectLst/>
                <a:latin typeface="+mn-lt"/>
                <a:ea typeface="MS PGothic" panose="020B0600070205080204" pitchFamily="34" charset="-128"/>
                <a:cs typeface="ＭＳ Ｐゴシック" charset="0"/>
              </a:rPr>
              <a:t> in huis kunt genieten.</a:t>
            </a:r>
            <a:r>
              <a:rPr lang="nl-NL" sz="1200" b="0" i="0" kern="1200" baseline="0" dirty="0" smtClean="0">
                <a:solidFill>
                  <a:schemeClr val="tx1"/>
                </a:solidFill>
                <a:effectLst/>
                <a:latin typeface="+mn-lt"/>
                <a:ea typeface="MS PGothic" panose="020B0600070205080204" pitchFamily="34" charset="-128"/>
                <a:cs typeface="ＭＳ Ｐゴシック" charset="0"/>
              </a:rPr>
              <a:t> </a:t>
            </a:r>
            <a:r>
              <a:rPr lang="nl-NL" sz="1200" b="0" i="0" kern="1200" dirty="0" smtClean="0">
                <a:solidFill>
                  <a:schemeClr val="tx1"/>
                </a:solidFill>
                <a:effectLst/>
                <a:latin typeface="+mn-lt"/>
                <a:ea typeface="MS PGothic" panose="020B0600070205080204" pitchFamily="34" charset="-128"/>
                <a:cs typeface="ＭＳ Ｐゴシック" charset="0"/>
              </a:rPr>
              <a:t>Op vlak van </a:t>
            </a:r>
            <a:r>
              <a:rPr lang="nl-NL" sz="1200" b="1" i="0" kern="1200" dirty="0" smtClean="0">
                <a:solidFill>
                  <a:schemeClr val="tx1"/>
                </a:solidFill>
                <a:effectLst/>
                <a:latin typeface="+mn-lt"/>
                <a:ea typeface="MS PGothic" panose="020B0600070205080204" pitchFamily="34" charset="-128"/>
                <a:cs typeface="ＭＳ Ｐゴシック" charset="0"/>
              </a:rPr>
              <a:t>isolatie</a:t>
            </a:r>
            <a:r>
              <a:rPr lang="nl-NL" sz="1200" b="0" i="0" kern="1200" dirty="0" smtClean="0">
                <a:solidFill>
                  <a:schemeClr val="tx1"/>
                </a:solidFill>
                <a:effectLst/>
                <a:latin typeface="+mn-lt"/>
                <a:ea typeface="MS PGothic" panose="020B0600070205080204" pitchFamily="34" charset="-128"/>
                <a:cs typeface="ＭＳ Ｐゴシック" charset="0"/>
              </a:rPr>
              <a:t> scoort stro prima. Zowel thermisch als op vlak van geluid.</a:t>
            </a:r>
            <a:endParaRPr lang="nl-NL" dirty="0"/>
          </a:p>
        </p:txBody>
      </p:sp>
      <p:sp>
        <p:nvSpPr>
          <p:cNvPr id="4" name="Tijdelijke aanduiding voor dianummer 3"/>
          <p:cNvSpPr>
            <a:spLocks noGrp="1"/>
          </p:cNvSpPr>
          <p:nvPr>
            <p:ph type="sldNum" sz="quarter" idx="10"/>
          </p:nvPr>
        </p:nvSpPr>
        <p:spPr/>
        <p:txBody>
          <a:bodyPr/>
          <a:lstStyle/>
          <a:p>
            <a:fld id="{8D3DB2DA-BAFA-4198-8424-3A8E1716C7D4}" type="slidenum">
              <a:rPr lang="nl-NL" altLang="nl-BE" smtClean="0">
                <a:solidFill>
                  <a:prstClr val="black"/>
                </a:solidFill>
              </a:rPr>
              <a:pPr/>
              <a:t>6</a:t>
            </a:fld>
            <a:endParaRPr lang="nl-NL" altLang="nl-BE">
              <a:solidFill>
                <a:prstClr val="black"/>
              </a:solidFill>
            </a:endParaRPr>
          </a:p>
        </p:txBody>
      </p:sp>
    </p:spTree>
    <p:extLst>
      <p:ext uri="{BB962C8B-B14F-4D97-AF65-F5344CB8AC3E}">
        <p14:creationId xmlns:p14="http://schemas.microsoft.com/office/powerpoint/2010/main" val="330872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baseline="0" dirty="0" smtClean="0">
                <a:solidFill>
                  <a:schemeClr val="tx1"/>
                </a:solidFill>
                <a:effectLst/>
                <a:latin typeface="+mn-lt"/>
                <a:ea typeface="+mn-ea"/>
                <a:cs typeface="+mn-cs"/>
              </a:rPr>
              <a:t>Model 2: Grondstoffen herwinnen</a:t>
            </a:r>
          </a:p>
          <a:p>
            <a:endParaRPr lang="nl-NL" sz="1200" kern="1200" baseline="0" dirty="0" smtClean="0">
              <a:solidFill>
                <a:schemeClr val="tx1"/>
              </a:solidFill>
              <a:effectLst/>
              <a:latin typeface="+mn-lt"/>
              <a:ea typeface="+mn-ea"/>
              <a:cs typeface="+mn-cs"/>
            </a:endParaRPr>
          </a:p>
          <a:p>
            <a:r>
              <a:rPr lang="nl-NL" sz="1200" kern="1200" baseline="0" dirty="0" smtClean="0">
                <a:solidFill>
                  <a:schemeClr val="tx1"/>
                </a:solidFill>
                <a:effectLst/>
                <a:latin typeface="+mn-lt"/>
                <a:ea typeface="+mn-ea"/>
                <a:cs typeface="+mn-cs"/>
              </a:rPr>
              <a:t>Hier ligt de focus op het valoriseren van de materiaalwaarde aan het eind van de levenscyclus van een product door deze materialen terug in te zetten in een andere product. Afval wordt omgezet in economische waarde, door innovatieve recycling en </a:t>
            </a:r>
            <a:r>
              <a:rPr lang="nl-NL" sz="1200" kern="1200" baseline="0" dirty="0" err="1" smtClean="0">
                <a:solidFill>
                  <a:schemeClr val="tx1"/>
                </a:solidFill>
                <a:effectLst/>
                <a:latin typeface="+mn-lt"/>
                <a:ea typeface="+mn-ea"/>
                <a:cs typeface="+mn-cs"/>
              </a:rPr>
              <a:t>upcycling</a:t>
            </a:r>
            <a:r>
              <a:rPr lang="nl-NL" sz="1200" kern="1200" baseline="0" dirty="0" smtClean="0">
                <a:solidFill>
                  <a:schemeClr val="tx1"/>
                </a:solidFill>
                <a:effectLst/>
                <a:latin typeface="+mn-lt"/>
                <a:ea typeface="+mn-ea"/>
                <a:cs typeface="+mn-cs"/>
              </a:rPr>
              <a:t>.</a:t>
            </a:r>
          </a:p>
          <a:p>
            <a:endParaRPr lang="nl-NL" sz="1200" kern="1200" baseline="0" dirty="0" smtClean="0">
              <a:solidFill>
                <a:schemeClr val="tx1"/>
              </a:solidFill>
              <a:effectLst/>
              <a:latin typeface="+mn-lt"/>
              <a:ea typeface="+mn-ea"/>
              <a:cs typeface="+mn-cs"/>
            </a:endParaRPr>
          </a:p>
          <a:p>
            <a:r>
              <a:rPr lang="nl-NL" sz="1200" kern="1200" baseline="0" dirty="0" smtClean="0">
                <a:solidFill>
                  <a:schemeClr val="tx1"/>
                </a:solidFill>
                <a:effectLst/>
                <a:latin typeface="+mn-lt"/>
                <a:ea typeface="+mn-ea"/>
                <a:cs typeface="+mn-cs"/>
              </a:rPr>
              <a:t>Dit </a:t>
            </a:r>
            <a:r>
              <a:rPr lang="nl-NL" sz="1200" kern="1200" baseline="0" dirty="0" err="1" smtClean="0">
                <a:solidFill>
                  <a:schemeClr val="tx1"/>
                </a:solidFill>
                <a:effectLst/>
                <a:latin typeface="+mn-lt"/>
                <a:ea typeface="+mn-ea"/>
                <a:cs typeface="+mn-cs"/>
              </a:rPr>
              <a:t>businessmodel</a:t>
            </a:r>
            <a:r>
              <a:rPr lang="nl-NL" sz="1200" kern="1200" baseline="0" dirty="0" smtClean="0">
                <a:solidFill>
                  <a:schemeClr val="tx1"/>
                </a:solidFill>
                <a:effectLst/>
                <a:latin typeface="+mn-lt"/>
                <a:ea typeface="+mn-ea"/>
                <a:cs typeface="+mn-cs"/>
              </a:rPr>
              <a:t> vind zijn oorsprong in ‘traditionele recyclage’, die we reeds vele jaren kennen. In het circulaire model worden de grondstoffen na recyclage minimaal op hetzelfde kwaliteitsniveau behouden als het oorspronkelijke materiaal, of worden ze zelfs op een hoger kwaliteitsniveau gebracht, wat we </a:t>
            </a:r>
            <a:r>
              <a:rPr lang="nl-NL" sz="1200" kern="1200" baseline="0" dirty="0" err="1" smtClean="0">
                <a:solidFill>
                  <a:schemeClr val="tx1"/>
                </a:solidFill>
                <a:effectLst/>
                <a:latin typeface="+mn-lt"/>
                <a:ea typeface="+mn-ea"/>
                <a:cs typeface="+mn-cs"/>
              </a:rPr>
              <a:t>upcycling</a:t>
            </a:r>
            <a:r>
              <a:rPr lang="nl-NL" sz="1200" kern="1200" baseline="0" dirty="0" smtClean="0">
                <a:solidFill>
                  <a:schemeClr val="tx1"/>
                </a:solidFill>
                <a:effectLst/>
                <a:latin typeface="+mn-lt"/>
                <a:ea typeface="+mn-ea"/>
                <a:cs typeface="+mn-cs"/>
              </a:rPr>
              <a:t> noemen. Dit staat in contrast met een aantal recyclagepraktijken waarbij afval weliswaar wordt gevaloriseerd en terug wordt ingezet als materiaal, maar waarbij dit materiaal door recyclage een deel van zijn waarde verliest. Dan spreken we eerder van </a:t>
            </a:r>
            <a:r>
              <a:rPr lang="nl-NL" sz="1200" kern="1200" baseline="0" dirty="0" err="1" smtClean="0">
                <a:solidFill>
                  <a:schemeClr val="tx1"/>
                </a:solidFill>
                <a:effectLst/>
                <a:latin typeface="+mn-lt"/>
                <a:ea typeface="+mn-ea"/>
                <a:cs typeface="+mn-cs"/>
              </a:rPr>
              <a:t>downcycling</a:t>
            </a:r>
            <a:r>
              <a:rPr lang="nl-NL" sz="1200" kern="1200" baseline="0" dirty="0" smtClean="0">
                <a:solidFill>
                  <a:schemeClr val="tx1"/>
                </a:solidFill>
                <a:effectLst/>
                <a:latin typeface="+mn-lt"/>
                <a:ea typeface="+mn-ea"/>
                <a:cs typeface="+mn-cs"/>
              </a:rPr>
              <a:t>. </a:t>
            </a:r>
          </a:p>
          <a:p>
            <a:endParaRPr lang="nl-NL" sz="1200" kern="1200" baseline="0" dirty="0" smtClean="0">
              <a:solidFill>
                <a:schemeClr val="tx1"/>
              </a:solidFill>
              <a:effectLst/>
              <a:latin typeface="+mn-lt"/>
              <a:ea typeface="+mn-ea"/>
              <a:cs typeface="+mn-cs"/>
            </a:endParaRPr>
          </a:p>
          <a:p>
            <a:pPr marL="0" indent="0">
              <a:buFontTx/>
              <a:buNone/>
            </a:pPr>
            <a:r>
              <a:rPr lang="nl-NL" sz="1200" kern="1200" baseline="0" dirty="0" smtClean="0">
                <a:solidFill>
                  <a:schemeClr val="tx1"/>
                </a:solidFill>
                <a:effectLst/>
                <a:latin typeface="+mn-lt"/>
                <a:ea typeface="+mn-ea"/>
                <a:cs typeface="+mn-cs"/>
              </a:rPr>
              <a:t>Afval kan opnieuw gevaloriseerd worden via industriële symbiose, </a:t>
            </a:r>
            <a:r>
              <a:rPr lang="nl-NL" sz="1200" kern="1200" baseline="0" dirty="0" err="1" smtClean="0">
                <a:solidFill>
                  <a:schemeClr val="tx1"/>
                </a:solidFill>
                <a:effectLst/>
                <a:latin typeface="+mn-lt"/>
                <a:ea typeface="+mn-ea"/>
                <a:cs typeface="+mn-cs"/>
              </a:rPr>
              <a:t>closed</a:t>
            </a:r>
            <a:r>
              <a:rPr lang="nl-NL" sz="1200" kern="1200" baseline="0" dirty="0" smtClean="0">
                <a:solidFill>
                  <a:schemeClr val="tx1"/>
                </a:solidFill>
                <a:effectLst/>
                <a:latin typeface="+mn-lt"/>
                <a:ea typeface="+mn-ea"/>
                <a:cs typeface="+mn-cs"/>
              </a:rPr>
              <a:t> loop recycling en </a:t>
            </a:r>
            <a:r>
              <a:rPr lang="nl-NL" sz="1200" kern="1200" baseline="0" dirty="0" err="1" smtClean="0">
                <a:solidFill>
                  <a:schemeClr val="tx1"/>
                </a:solidFill>
                <a:effectLst/>
                <a:latin typeface="+mn-lt"/>
                <a:ea typeface="+mn-ea"/>
                <a:cs typeface="+mn-cs"/>
              </a:rPr>
              <a:t>Cradle</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to</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Cradle</a:t>
            </a:r>
            <a:r>
              <a:rPr lang="nl-NL" sz="1200" kern="1200" baseline="0" dirty="0" smtClean="0">
                <a:solidFill>
                  <a:schemeClr val="tx1"/>
                </a:solidFill>
                <a:effectLst/>
                <a:latin typeface="+mn-lt"/>
                <a:ea typeface="+mn-ea"/>
                <a:cs typeface="+mn-cs"/>
              </a:rPr>
              <a:t> design waardoor nieuwe producten kunnen gemaakt worden met het afval van de oude.</a:t>
            </a:r>
          </a:p>
          <a:p>
            <a:pPr marL="0" indent="0">
              <a:buFontTx/>
              <a:buNone/>
            </a:pPr>
            <a:endParaRPr lang="nl-NL" sz="1200" kern="1200" baseline="0" dirty="0" smtClean="0">
              <a:solidFill>
                <a:schemeClr val="tx1"/>
              </a:solidFill>
              <a:effectLst/>
              <a:latin typeface="+mn-lt"/>
              <a:ea typeface="+mn-ea"/>
              <a:cs typeface="+mn-cs"/>
            </a:endParaRPr>
          </a:p>
          <a:p>
            <a:pPr marL="0" indent="0">
              <a:buFontTx/>
              <a:buNone/>
            </a:pPr>
            <a:r>
              <a:rPr lang="nl-NL" sz="1200" kern="1200" baseline="0" dirty="0" smtClean="0">
                <a:solidFill>
                  <a:schemeClr val="tx1"/>
                </a:solidFill>
                <a:effectLst/>
                <a:latin typeface="+mn-lt"/>
                <a:ea typeface="+mn-ea"/>
                <a:cs typeface="+mn-cs"/>
              </a:rPr>
              <a:t>Dit business model is vooral nuttig voor bedrijven met grote hoeveelheden bijproducten en voor bedrijven die makkelijk een take-back systeem kunnen opzetten en kostefficiënt kunnen recycleren. Op die manier kunnen deze bedrijven het weglekken van materialen tegengaan en maximaal waarde halen uit hun afval.</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7</a:t>
            </a:fld>
            <a:endParaRPr lang="nl-BE"/>
          </a:p>
        </p:txBody>
      </p:sp>
    </p:spTree>
    <p:extLst>
      <p:ext uri="{BB962C8B-B14F-4D97-AF65-F5344CB8AC3E}">
        <p14:creationId xmlns:p14="http://schemas.microsoft.com/office/powerpoint/2010/main" val="4125495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dirty="0" smtClean="0"/>
              <a:t>Voorbeeld 1: bitumen</a:t>
            </a:r>
            <a:r>
              <a:rPr lang="nl-NL" b="1" baseline="0" dirty="0" smtClean="0"/>
              <a:t> afval</a:t>
            </a:r>
            <a:r>
              <a:rPr lang="nl-NL" b="1" dirty="0" smtClean="0"/>
              <a:t> als grondstof voor nieuwe</a:t>
            </a:r>
            <a:r>
              <a:rPr lang="nl-NL" b="1" baseline="0" dirty="0" smtClean="0"/>
              <a:t> dakbedekking</a:t>
            </a:r>
            <a:endParaRPr lang="nl-NL"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De daken van Derbigum zijn gedeeltelijk gemaakt van gerecycleerde daken. </a:t>
            </a:r>
            <a:r>
              <a:rPr lang="nl-BE" dirty="0" smtClean="0"/>
              <a:t>Op basis van snijafval en oude bitumen dakbanen </a:t>
            </a:r>
            <a:r>
              <a:rPr lang="nl-BE" dirty="0" err="1" smtClean="0"/>
              <a:t>creeërt</a:t>
            </a:r>
            <a:r>
              <a:rPr lang="nl-BE" baseline="0" dirty="0" smtClean="0"/>
              <a:t> Derbigum </a:t>
            </a:r>
            <a:r>
              <a:rPr lang="nl-BE" dirty="0" smtClean="0"/>
              <a:t>opnieuw hoogwaardige dakbedekking. Het heeft dezelfde eigenschappen als de oorspronkelijke dakbanen en is zelfs nog een beetje soepeler, wat de plaatsing vergemakkelijkt. </a:t>
            </a:r>
          </a:p>
          <a:p>
            <a:endParaRPr lang="nl-NL" dirty="0" smtClean="0"/>
          </a:p>
          <a:p>
            <a:r>
              <a:rPr lang="nl-NL" dirty="0" smtClean="0"/>
              <a:t>Derbigum heeft aanzienlijk geïnvesteerd in een recyclingproces voor oude dakbedekkingen, waardoor het afval aanzienlijk wordt verminderd. Elk jaar recycleert het bedrijf ongeveer 4000 ton bitumen. Dat is meer dan een kwart van de benodigde middelen. Retourlogistiek blijft een uitdaging. Derbigum werkt samen met sloopbedrijven en afvalverzamelaars om de middelen naar hun fabriek te krijgen. Als eindklant kan je een overeenkomst aangaan waarin staat dat Derbigum</a:t>
            </a:r>
            <a:r>
              <a:rPr lang="nl-NL" baseline="0" dirty="0" smtClean="0"/>
              <a:t> je oude dakbanen terugneemt op het eind van de levensduur. </a:t>
            </a:r>
            <a:endParaRPr lang="nl-BE" dirty="0" smtClean="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8</a:t>
            </a:fld>
            <a:endParaRPr lang="nl-BE"/>
          </a:p>
        </p:txBody>
      </p:sp>
    </p:spTree>
    <p:extLst>
      <p:ext uri="{BB962C8B-B14F-4D97-AF65-F5344CB8AC3E}">
        <p14:creationId xmlns:p14="http://schemas.microsoft.com/office/powerpoint/2010/main" val="136514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Voorbeeld 2: zonnebrillen uit</a:t>
            </a:r>
            <a:r>
              <a:rPr lang="nl-BE" b="1" baseline="0" dirty="0" smtClean="0"/>
              <a:t> gerecycleerd materiaal</a:t>
            </a:r>
            <a:endParaRPr lang="nl-BE" b="1" dirty="0" smtClean="0"/>
          </a:p>
          <a:p>
            <a:endParaRPr lang="nl-BE" dirty="0" smtClean="0"/>
          </a:p>
          <a:p>
            <a:r>
              <a:rPr lang="nl-BE" dirty="0" smtClean="0"/>
              <a:t>YUMA is een </a:t>
            </a:r>
            <a:r>
              <a:rPr lang="nl-BE" dirty="0" err="1" smtClean="0"/>
              <a:t>startup</a:t>
            </a:r>
            <a:r>
              <a:rPr lang="nl-BE" dirty="0" smtClean="0"/>
              <a:t> die gerecycleerde autodashboards, PET-flessen, bamboe en hout gebruikt om zonnebrillen te 3D-printen.</a:t>
            </a:r>
          </a:p>
          <a:p>
            <a:endParaRPr lang="nl-BE" dirty="0" smtClean="0"/>
          </a:p>
          <a:p>
            <a:r>
              <a:rPr lang="nl-BE" dirty="0" smtClean="0"/>
              <a:t>Via lokale 3D-printpunten in de stad zal YUMA de brillen produceren in de buurt van de klant. Zo vermijdt het bedrijf onnodig transport en materiaalverlies bij de productie.</a:t>
            </a:r>
            <a:r>
              <a:rPr lang="nl-BE" baseline="0" dirty="0" smtClean="0"/>
              <a:t> </a:t>
            </a:r>
            <a:r>
              <a:rPr lang="nl-BE" dirty="0" smtClean="0"/>
              <a:t>YUMA is van plan de zonnebrillen ook te recycleren. Wie zijn oude bril inlevert, krijgt korting op een nieuwe.</a:t>
            </a:r>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9</a:t>
            </a:fld>
            <a:endParaRPr lang="nl-BE"/>
          </a:p>
        </p:txBody>
      </p:sp>
    </p:spTree>
    <p:extLst>
      <p:ext uri="{BB962C8B-B14F-4D97-AF65-F5344CB8AC3E}">
        <p14:creationId xmlns:p14="http://schemas.microsoft.com/office/powerpoint/2010/main" val="1040336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Afbeelding 2" descr="slide-16-9-cover-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4" name="Tijdelijke aanduiding voor titel 1"/>
          <p:cNvSpPr>
            <a:spLocks noGrp="1"/>
          </p:cNvSpPr>
          <p:nvPr>
            <p:ph type="title" hasCustomPrompt="1"/>
          </p:nvPr>
        </p:nvSpPr>
        <p:spPr>
          <a:xfrm>
            <a:off x="362118" y="1691015"/>
            <a:ext cx="3862239" cy="2044156"/>
          </a:xfrm>
          <a:prstGeom prst="rect">
            <a:avLst/>
          </a:prstGeom>
        </p:spPr>
        <p:txBody>
          <a:bodyPr vert="horz" lIns="91440" tIns="45720" rIns="91440" bIns="45720" rtlCol="0" anchor="ctr">
            <a:normAutofit/>
          </a:bodyPr>
          <a:lstStyle/>
          <a:p>
            <a:r>
              <a:rPr lang="fr-FR" dirty="0" smtClean="0"/>
              <a:t>TITEL VAN DE PRESENTATIE</a:t>
            </a:r>
            <a:br>
              <a:rPr lang="fr-FR" dirty="0" smtClean="0"/>
            </a:br>
            <a:r>
              <a:rPr lang="fr-FR" dirty="0" smtClean="0"/>
              <a:t>RIJ 3</a:t>
            </a:r>
            <a:endParaRPr lang="nl-NL" dirty="0"/>
          </a:p>
        </p:txBody>
      </p:sp>
      <p:sp>
        <p:nvSpPr>
          <p:cNvPr id="10" name="Tijdelijke aanduiding voor tekst 9"/>
          <p:cNvSpPr>
            <a:spLocks noGrp="1"/>
          </p:cNvSpPr>
          <p:nvPr>
            <p:ph type="body" sz="quarter" idx="10" hasCustomPrompt="1"/>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dirty="0" smtClean="0"/>
              <a:t>NAAM SPREKER</a:t>
            </a:r>
            <a:endParaRPr lang="nl-NL" dirty="0"/>
          </a:p>
        </p:txBody>
      </p:sp>
      <p:sp>
        <p:nvSpPr>
          <p:cNvPr id="12" name="Tijdelijke aanduiding voor tekst 11"/>
          <p:cNvSpPr>
            <a:spLocks noGrp="1"/>
          </p:cNvSpPr>
          <p:nvPr>
            <p:ph type="body" sz="quarter" idx="11" hasCustomPrompt="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dirty="0" smtClean="0"/>
              <a:t>EVENT + DATUM</a:t>
            </a:r>
            <a:endParaRPr lang="nl-NL" dirty="0"/>
          </a:p>
        </p:txBody>
      </p:sp>
    </p:spTree>
    <p:extLst>
      <p:ext uri="{BB962C8B-B14F-4D97-AF65-F5344CB8AC3E}">
        <p14:creationId xmlns:p14="http://schemas.microsoft.com/office/powerpoint/2010/main" val="419169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0361689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6232031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5375008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4634067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7968460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6828337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215431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641111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3068531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4857149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246927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0508053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5922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5682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7543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0914296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5491152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2984807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7010964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136332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781696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97139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8409369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392720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6150965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950901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7344232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7920553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5048388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666160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865088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7144996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21566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189396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1106607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613503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639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163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0379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4939556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28283993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17919751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001585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182136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753235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8175523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9934528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8474232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2816580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5336990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7189961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0619286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942251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247965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541839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9641653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7833743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0684484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742431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1432621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4598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0795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8891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174989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21306784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50830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5594655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4318584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577779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589055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3825162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7521839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347117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6800429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6417391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2843885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098163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0212958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30248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8156191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8332199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5118786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1710429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1568402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9267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4070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09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609237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8505943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260053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2931514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492148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8545378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6702417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5052567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4532404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4128755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55283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535320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760491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1201507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1146331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882939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4498180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1071687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337335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7221843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4810363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5092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0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stretch>
            <a:fillRect/>
          </a:stretch>
        </p:blipFill>
        <p:spPr>
          <a:xfrm>
            <a:off x="0" y="0"/>
            <a:ext cx="9144000" cy="5143500"/>
          </a:xfrm>
          <a:prstGeom prst="rect">
            <a:avLst/>
          </a:prstGeom>
        </p:spPr>
      </p:pic>
      <p:sp>
        <p:nvSpPr>
          <p:cNvPr id="2" name="Titel 1"/>
          <p:cNvSpPr>
            <a:spLocks noGrp="1"/>
          </p:cNvSpPr>
          <p:nvPr>
            <p:ph type="ctrTitle" hasCustomPrompt="1"/>
          </p:nvPr>
        </p:nvSpPr>
        <p:spPr>
          <a:xfrm>
            <a:off x="685800" y="2962854"/>
            <a:ext cx="7772400" cy="1102519"/>
          </a:xfrm>
          <a:prstGeom prst="rect">
            <a:avLst/>
          </a:prstGeom>
          <a:effectLst>
            <a:outerShdw blurRad="50800" dist="38100" dir="2700000" algn="tl" rotWithShape="0">
              <a:prstClr val="black">
                <a:alpha val="40000"/>
              </a:prstClr>
            </a:outerShdw>
          </a:effectLst>
        </p:spPr>
        <p:txBody>
          <a:bodyPr>
            <a:normAutofit/>
          </a:bodyPr>
          <a:lstStyle>
            <a:lvl1pPr>
              <a:defRPr sz="6600" b="1">
                <a:solidFill>
                  <a:schemeClr val="bg1"/>
                </a:solidFill>
                <a:latin typeface="Flanders Art Sans"/>
                <a:cs typeface="Flanders Art Sans"/>
              </a:defRPr>
            </a:lvl1pPr>
          </a:lstStyle>
          <a:p>
            <a:r>
              <a:rPr lang="fr-FR" dirty="0" err="1" smtClean="0"/>
              <a:t>Tussentitel</a:t>
            </a:r>
            <a:endParaRPr lang="nl-NL" dirty="0"/>
          </a:p>
        </p:txBody>
      </p:sp>
    </p:spTree>
    <p:extLst>
      <p:ext uri="{BB962C8B-B14F-4D97-AF65-F5344CB8AC3E}">
        <p14:creationId xmlns:p14="http://schemas.microsoft.com/office/powerpoint/2010/main" val="3688294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3451339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328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5923513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9349581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4126314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1668983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2519508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541517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687199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6834139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975081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853271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8088697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6636873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0117882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4888987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845640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7054375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4895377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0523743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7640182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29757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6029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576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5649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1324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9168430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41511771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24874849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6969589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5441836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5472648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967736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835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6519361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8524662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0491480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0565009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8440905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690008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2474353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727635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9233767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365331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9052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10611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7290152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3705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254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4588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4556329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15412521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1939175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9244246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793774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042328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4219937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13915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116111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67689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1676665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37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054048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542071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209178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938368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302526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511462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224060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8756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08230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4040167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522565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458424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042704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745350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453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548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937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245976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679187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1046375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model 3">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499"/>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rgbClr val="FFFFFF"/>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1"/>
                </a:solidFill>
                <a:latin typeface="Flanders Art Sans"/>
                <a:cs typeface="Flanders Art Sans"/>
              </a:defRPr>
            </a:lvl1pPr>
            <a:lvl2pPr marL="742950" indent="-285750">
              <a:buClr>
                <a:schemeClr val="tx2"/>
              </a:buClr>
              <a:buFont typeface="Wingdings" charset="2"/>
              <a:buChar char="§"/>
              <a:defRPr>
                <a:solidFill>
                  <a:schemeClr val="bg1"/>
                </a:solidFill>
                <a:latin typeface="Flanders Art Sans"/>
                <a:cs typeface="Flanders Art Sans"/>
              </a:defRPr>
            </a:lvl2pPr>
            <a:lvl3pPr marL="1143000" indent="-228600">
              <a:buClr>
                <a:schemeClr val="tx2"/>
              </a:buClr>
              <a:buFont typeface="Arial"/>
              <a:buChar char="•"/>
              <a:defRPr>
                <a:solidFill>
                  <a:schemeClr val="bg1"/>
                </a:solidFill>
                <a:latin typeface="Flanders Art Sans"/>
                <a:cs typeface="Flanders Art Sans"/>
              </a:defRPr>
            </a:lvl3pPr>
            <a:lvl4pPr marL="1600200" indent="-228600">
              <a:buClr>
                <a:schemeClr val="accent1"/>
              </a:buClr>
              <a:buFont typeface="Lucida Grande"/>
              <a:buChar char="&gt;"/>
              <a:defRPr>
                <a:solidFill>
                  <a:schemeClr val="bg1"/>
                </a:solidFill>
                <a:latin typeface="Flanders Art Sans"/>
                <a:cs typeface="Flanders Art Sans"/>
              </a:defRPr>
            </a:lvl4pPr>
            <a:lvl5pPr>
              <a:buClr>
                <a:schemeClr val="accent1"/>
              </a:buClr>
              <a:defRPr>
                <a:solidFill>
                  <a:schemeClr val="bg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20048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344837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351724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42060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054344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755082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30931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895601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822542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809229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74403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4" name="Afbeelding 3" descr="slide-16-9-finis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6" name="Tijdelijke aanduiding voor titel 1"/>
          <p:cNvSpPr>
            <a:spLocks noGrp="1"/>
          </p:cNvSpPr>
          <p:nvPr>
            <p:ph type="title" hasCustomPrompt="1"/>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fr-FR" dirty="0" smtClean="0"/>
              <a:t>BEDANKT!</a:t>
            </a:r>
            <a:endParaRPr lang="nl-NL" dirty="0"/>
          </a:p>
        </p:txBody>
      </p:sp>
      <p:sp>
        <p:nvSpPr>
          <p:cNvPr id="7" name="Tekstvak 6"/>
          <p:cNvSpPr txBox="1"/>
          <p:nvPr userDrawn="1"/>
        </p:nvSpPr>
        <p:spPr>
          <a:xfrm>
            <a:off x="210539" y="4163018"/>
            <a:ext cx="3484075" cy="646331"/>
          </a:xfrm>
          <a:prstGeom prst="rect">
            <a:avLst/>
          </a:prstGeom>
          <a:noFill/>
        </p:spPr>
        <p:txBody>
          <a:bodyPr wrap="square" rtlCol="0">
            <a:spAutoFit/>
          </a:bodyPr>
          <a:lstStyle/>
          <a:p>
            <a:r>
              <a:rPr lang="nl-NL" dirty="0" err="1" smtClean="0">
                <a:solidFill>
                  <a:srgbClr val="FFFFFF"/>
                </a:solidFill>
                <a:latin typeface="Flanders Art Sans"/>
                <a:cs typeface="Flanders Art Sans"/>
              </a:rPr>
              <a:t>vlaanderen-circulair.be</a:t>
            </a:r>
            <a:endParaRPr lang="nl-NL" dirty="0" smtClean="0">
              <a:solidFill>
                <a:srgbClr val="FFFFFF"/>
              </a:solidFill>
              <a:latin typeface="Flanders Art Sans"/>
              <a:cs typeface="Flanders Art Sans"/>
            </a:endParaRPr>
          </a:p>
          <a:p>
            <a:r>
              <a:rPr lang="nl-NL" dirty="0" smtClean="0">
                <a:solidFill>
                  <a:srgbClr val="0E4953"/>
                </a:solidFill>
                <a:latin typeface="Flanders Art Sans"/>
                <a:cs typeface="Flanders Art Sans"/>
              </a:rPr>
              <a:t>@</a:t>
            </a:r>
            <a:r>
              <a:rPr lang="nl-NL" dirty="0" err="1" smtClean="0">
                <a:solidFill>
                  <a:srgbClr val="0E4953"/>
                </a:solidFill>
                <a:latin typeface="Flanders Art Sans"/>
                <a:cs typeface="Flanders Art Sans"/>
              </a:rPr>
              <a:t>CirculFlanders</a:t>
            </a:r>
            <a:endParaRPr lang="nl-NL" dirty="0">
              <a:solidFill>
                <a:srgbClr val="0E4953"/>
              </a:solidFill>
              <a:latin typeface="Flanders Art Sans"/>
              <a:cs typeface="Flanders Art Sans"/>
            </a:endParaRPr>
          </a:p>
        </p:txBody>
      </p:sp>
      <p:sp>
        <p:nvSpPr>
          <p:cNvPr id="8" name="Tijdelijke aanduiding voor tekst 9"/>
          <p:cNvSpPr>
            <a:spLocks noGrp="1"/>
          </p:cNvSpPr>
          <p:nvPr>
            <p:ph type="body" sz="quarter" idx="10" hasCustomPrompt="1"/>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dirty="0" smtClean="0"/>
              <a:t>NAAM SPREKER</a:t>
            </a:r>
            <a:endParaRPr lang="nl-NL" dirty="0"/>
          </a:p>
        </p:txBody>
      </p:sp>
      <p:sp>
        <p:nvSpPr>
          <p:cNvPr id="9" name="Tijdelijke aanduiding voor tekst 9"/>
          <p:cNvSpPr>
            <a:spLocks noGrp="1"/>
          </p:cNvSpPr>
          <p:nvPr>
            <p:ph type="body" sz="quarter" idx="11" hasCustomPrompt="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dirty="0" smtClean="0"/>
              <a:t>Functietitel spreker</a:t>
            </a:r>
            <a:endParaRPr lang="nl-NL" dirty="0"/>
          </a:p>
        </p:txBody>
      </p:sp>
      <p:sp>
        <p:nvSpPr>
          <p:cNvPr id="10" name="Tijdelijke aanduiding voor tekst 9"/>
          <p:cNvSpPr>
            <a:spLocks noGrp="1"/>
          </p:cNvSpPr>
          <p:nvPr>
            <p:ph type="body" sz="quarter" idx="12" hasCustomPrompt="1"/>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dirty="0" smtClean="0"/>
              <a:t>E-mail spreker</a:t>
            </a:r>
            <a:endParaRPr lang="nl-NL" dirty="0"/>
          </a:p>
        </p:txBody>
      </p:sp>
    </p:spTree>
    <p:extLst>
      <p:ext uri="{BB962C8B-B14F-4D97-AF65-F5344CB8AC3E}">
        <p14:creationId xmlns:p14="http://schemas.microsoft.com/office/powerpoint/2010/main" val="1976995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34450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16278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842102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292094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854375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911257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91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92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04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3125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fld id="{AD950879-0A17-294D-9DA1-99767F602068}" type="datetimeFigureOut">
              <a:rPr lang="nl-NL" smtClean="0">
                <a:solidFill>
                  <a:srgbClr val="333333"/>
                </a:solidFill>
              </a:rPr>
              <a:pPr/>
              <a:t>25-7-2019</a:t>
            </a:fld>
            <a:endParaRPr lang="nl-NL">
              <a:solidFill>
                <a:srgbClr val="333333"/>
              </a:solidFill>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endParaRPr lang="nl-NL">
              <a:solidFill>
                <a:srgbClr val="333333"/>
              </a:solidFill>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fld id="{3FBB132F-5A70-204E-80CB-8A5A3C005D6E}" type="slidenum">
              <a:rPr lang="nl-NL" smtClean="0">
                <a:solidFill>
                  <a:srgbClr val="333333"/>
                </a:solidFill>
              </a:rPr>
              <a:pPr/>
              <a:t>‹nr.›</a:t>
            </a:fld>
            <a:endParaRPr lang="nl-NL">
              <a:solidFill>
                <a:srgbClr val="333333"/>
              </a:solidFill>
            </a:endParaRPr>
          </a:p>
        </p:txBody>
      </p:sp>
    </p:spTree>
    <p:extLst>
      <p:ext uri="{BB962C8B-B14F-4D97-AF65-F5344CB8AC3E}">
        <p14:creationId xmlns:p14="http://schemas.microsoft.com/office/powerpoint/2010/main" val="38474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550028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430900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059548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420542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690566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264979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51780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1935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565627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02215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524563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334826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61251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212924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smtClean="0"/>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0958757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4592796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429053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185975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smtClean="0"/>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3236170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814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7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41500466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5186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smtClean="0">
                <a:solidFill>
                  <a:srgbClr val="FFFFFF"/>
                </a:solidFill>
                <a:latin typeface="Flanders Art Sans" charset="0"/>
                <a:cs typeface="Flanders Art Sans" charset="0"/>
              </a:rPr>
              <a:t>vlaanderen-circulair.be</a:t>
            </a:r>
          </a:p>
          <a:p>
            <a:pPr fontAlgn="base">
              <a:spcBef>
                <a:spcPct val="0"/>
              </a:spcBef>
              <a:spcAft>
                <a:spcPct val="0"/>
              </a:spcAft>
              <a:defRPr/>
            </a:pPr>
            <a:r>
              <a:rPr lang="nl-NL" smtClean="0">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smtClean="0"/>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smtClean="0"/>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3990205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39038253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smtClean="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smtClean="0"/>
              <a:t>Klik</a:t>
            </a:r>
            <a:r>
              <a:rPr lang="fr-FR" dirty="0" smtClean="0"/>
              <a:t> om de </a:t>
            </a:r>
            <a:r>
              <a:rPr lang="fr-FR" dirty="0" err="1" smtClean="0"/>
              <a:t>tekststijl</a:t>
            </a:r>
            <a:r>
              <a:rPr lang="fr-FR" dirty="0" smtClean="0"/>
              <a:t> van </a:t>
            </a:r>
            <a:r>
              <a:rPr lang="fr-FR" dirty="0" err="1" smtClean="0"/>
              <a:t>het</a:t>
            </a:r>
            <a:r>
              <a:rPr lang="fr-FR" dirty="0" smtClean="0"/>
              <a:t> model te </a:t>
            </a:r>
            <a:r>
              <a:rPr lang="fr-FR" dirty="0" err="1" smtClean="0"/>
              <a:t>bewerken</a:t>
            </a:r>
            <a:endParaRPr lang="fr-FR" dirty="0" smtClean="0"/>
          </a:p>
          <a:p>
            <a:pPr lvl="1"/>
            <a:r>
              <a:rPr lang="fr-FR" dirty="0" err="1" smtClean="0"/>
              <a:t>Tweede</a:t>
            </a:r>
            <a:r>
              <a:rPr lang="fr-FR" dirty="0" smtClean="0"/>
              <a:t> niveau</a:t>
            </a:r>
          </a:p>
          <a:p>
            <a:pPr lvl="2"/>
            <a:r>
              <a:rPr lang="fr-FR" dirty="0" err="1" smtClean="0"/>
              <a:t>Derde</a:t>
            </a:r>
            <a:r>
              <a:rPr lang="fr-FR" dirty="0" smtClean="0"/>
              <a:t> niveau</a:t>
            </a:r>
          </a:p>
          <a:p>
            <a:pPr lvl="3"/>
            <a:r>
              <a:rPr lang="fr-FR" dirty="0" err="1" smtClean="0"/>
              <a:t>Vierde</a:t>
            </a:r>
            <a:r>
              <a:rPr lang="fr-FR" dirty="0" smtClean="0"/>
              <a:t> niveau</a:t>
            </a:r>
          </a:p>
          <a:p>
            <a:pPr lvl="4"/>
            <a:r>
              <a:rPr lang="fr-FR" dirty="0" err="1" smtClean="0"/>
              <a:t>Vijfde</a:t>
            </a:r>
            <a:r>
              <a:rPr lang="fr-FR" dirty="0" smtClean="0"/>
              <a:t> niveau</a:t>
            </a:r>
            <a:endParaRPr lang="nl-NL" dirty="0"/>
          </a:p>
        </p:txBody>
      </p:sp>
    </p:spTree>
    <p:extLst>
      <p:ext uri="{BB962C8B-B14F-4D97-AF65-F5344CB8AC3E}">
        <p14:creationId xmlns:p14="http://schemas.microsoft.com/office/powerpoint/2010/main" val="26913931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628824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smtClean="0"/>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25-7-2019</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94278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26531194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smtClean="0"/>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smtClean="0"/>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387664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1483080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smtClean="0"/>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smtClean="0"/>
              <a:t>Klik om de modelstijlen te bewerken</a:t>
            </a:r>
          </a:p>
        </p:txBody>
      </p:sp>
    </p:spTree>
    <p:extLst>
      <p:ext uri="{BB962C8B-B14F-4D97-AF65-F5344CB8AC3E}">
        <p14:creationId xmlns:p14="http://schemas.microsoft.com/office/powerpoint/2010/main" val="15237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theme" Target="../theme/theme10.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theme" Target="../theme/theme1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theme" Target="../theme/theme12.xml"/><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5.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theme" Target="../theme/theme6.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theme" Target="../theme/theme7.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theme" Target="../theme/theme8.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theme" Target="../theme/theme9.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374864"/>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5" r:id="rId3"/>
    <p:sldLayoutId id="2147483656" r:id="rId4"/>
    <p:sldLayoutId id="2147483657" r:id="rId5"/>
    <p:sldLayoutId id="2147483658" r:id="rId6"/>
    <p:sldLayoutId id="2147483683" r:id="rId7"/>
  </p:sldLayoutIdLst>
  <p:txStyles>
    <p:titleStyle>
      <a:lvl1pPr algn="l" defTabSz="457200" rtl="0" eaLnBrk="1" latinLnBrk="0" hangingPunct="1">
        <a:spcBef>
          <a:spcPct val="0"/>
        </a:spcBef>
        <a:buNone/>
        <a:defRPr sz="4000" b="1" kern="1200" baseline="0">
          <a:solidFill>
            <a:srgbClr val="84C6CD"/>
          </a:solidFill>
          <a:latin typeface="Flanders Art Sans Bold"/>
          <a:ea typeface="+mj-ea"/>
          <a:cs typeface="Flanders Art Sans Bold"/>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144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56229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1570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4719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1043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7754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87306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3151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1990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4171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9175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8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0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1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7.xml"/><Relationship Id="rId1" Type="http://schemas.openxmlformats.org/officeDocument/2006/relationships/slideLayout" Target="../slideLayouts/slideLayout205.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0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2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2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2118" y="1691015"/>
            <a:ext cx="4472275" cy="2044156"/>
          </a:xfrm>
        </p:spPr>
        <p:txBody>
          <a:bodyPr>
            <a:noAutofit/>
          </a:bodyPr>
          <a:lstStyle/>
          <a:p>
            <a:r>
              <a:rPr lang="nl-NL" sz="3600" dirty="0" smtClean="0"/>
              <a:t>5 Circulaire Businessmodellen</a:t>
            </a:r>
            <a:br>
              <a:rPr lang="nl-NL" sz="3600" dirty="0" smtClean="0"/>
            </a:br>
            <a:endParaRPr lang="nl-NL" sz="2800" dirty="0">
              <a:solidFill>
                <a:srgbClr val="FAB510"/>
              </a:solidFill>
            </a:endParaRPr>
          </a:p>
        </p:txBody>
      </p:sp>
      <p:sp>
        <p:nvSpPr>
          <p:cNvPr id="6" name="Tijdelijke aanduiding voor tekst 2"/>
          <p:cNvSpPr>
            <a:spLocks noGrp="1"/>
          </p:cNvSpPr>
          <p:nvPr>
            <p:ph type="body" sz="quarter" idx="10"/>
          </p:nvPr>
        </p:nvSpPr>
        <p:spPr bwMode="auto">
          <a:xfrm>
            <a:off x="361949" y="3890963"/>
            <a:ext cx="4411529" cy="9290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nl-BE" altLang="nl-BE" sz="2400" dirty="0" smtClean="0">
                <a:solidFill>
                  <a:srgbClr val="FFC000"/>
                </a:solidFill>
                <a:latin typeface="Flanders Art Sans" panose="00000500000000000000" pitchFamily="50" charset="0"/>
              </a:rPr>
              <a:t>Intro Circulaire Economie </a:t>
            </a:r>
          </a:p>
          <a:p>
            <a:r>
              <a:rPr lang="nl-BE" altLang="nl-BE" sz="2400" dirty="0" smtClean="0">
                <a:solidFill>
                  <a:srgbClr val="FFC000"/>
                </a:solidFill>
                <a:latin typeface="Flanders Art Sans" panose="00000500000000000000" pitchFamily="50" charset="0"/>
              </a:rPr>
              <a:t>Module 3</a:t>
            </a:r>
          </a:p>
        </p:txBody>
      </p:sp>
    </p:spTree>
    <p:extLst>
      <p:ext uri="{BB962C8B-B14F-4D97-AF65-F5344CB8AC3E}">
        <p14:creationId xmlns:p14="http://schemas.microsoft.com/office/powerpoint/2010/main" val="1924943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95250" y="-679390"/>
            <a:ext cx="9334500" cy="6485836"/>
          </a:xfrm>
          <a:prstGeom prst="rect">
            <a:avLst/>
          </a:prstGeom>
        </p:spPr>
      </p:pic>
      <p:sp>
        <p:nvSpPr>
          <p:cNvPr id="5" name="Rechthoek 4"/>
          <p:cNvSpPr/>
          <p:nvPr/>
        </p:nvSpPr>
        <p:spPr>
          <a:xfrm>
            <a:off x="0" y="0"/>
            <a:ext cx="465826" cy="5143500"/>
          </a:xfrm>
          <a:prstGeom prst="rect">
            <a:avLst/>
          </a:prstGeom>
          <a:solidFill>
            <a:srgbClr val="FAB6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6" name="Tekstvak 5"/>
          <p:cNvSpPr txBox="1"/>
          <p:nvPr/>
        </p:nvSpPr>
        <p:spPr>
          <a:xfrm rot="16200000">
            <a:off x="-1283120" y="2065303"/>
            <a:ext cx="3039102"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GRONDSTOFFEN HERWINNEN</a:t>
            </a:r>
            <a:endParaRPr lang="nl-NL" b="1" dirty="0">
              <a:solidFill>
                <a:prstClr val="white"/>
              </a:solidFill>
              <a:ea typeface="MS PGothic" panose="020B0600070205080204" pitchFamily="34" charset="-128"/>
            </a:endParaRPr>
          </a:p>
        </p:txBody>
      </p:sp>
      <p:sp>
        <p:nvSpPr>
          <p:cNvPr id="9" name="Tekstvak 8"/>
          <p:cNvSpPr txBox="1"/>
          <p:nvPr/>
        </p:nvSpPr>
        <p:spPr>
          <a:xfrm>
            <a:off x="956488" y="471626"/>
            <a:ext cx="4344203" cy="923330"/>
          </a:xfrm>
          <a:prstGeom prst="rect">
            <a:avLst/>
          </a:prstGeom>
          <a:noFill/>
        </p:spPr>
        <p:txBody>
          <a:bodyPr wrap="none" rtlCol="0">
            <a:spAutoFit/>
          </a:bodyPr>
          <a:lstStyle/>
          <a:p>
            <a:pPr fontAlgn="base">
              <a:spcBef>
                <a:spcPct val="0"/>
              </a:spcBef>
              <a:spcAft>
                <a:spcPct val="0"/>
              </a:spcAft>
            </a:pPr>
            <a:r>
              <a:rPr lang="nl-NL" sz="5400" b="1" dirty="0" err="1" smtClean="0">
                <a:solidFill>
                  <a:srgbClr val="333333"/>
                </a:solidFill>
                <a:ea typeface="MS PGothic" panose="020B0600070205080204" pitchFamily="34" charset="-128"/>
              </a:rPr>
              <a:t>Babylone</a:t>
            </a:r>
            <a:r>
              <a:rPr lang="nl-NL" sz="5400" b="1" dirty="0" smtClean="0">
                <a:solidFill>
                  <a:srgbClr val="333333"/>
                </a:solidFill>
                <a:ea typeface="MS PGothic" panose="020B0600070205080204" pitchFamily="34" charset="-128"/>
              </a:rPr>
              <a:t> beer</a:t>
            </a:r>
            <a:endParaRPr lang="nl-NL" sz="54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3986502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288168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0" y="-857250"/>
            <a:ext cx="9144000" cy="6858000"/>
          </a:xfrm>
          <a:prstGeom prst="rect">
            <a:avLst/>
          </a:prstGeom>
        </p:spPr>
      </p:pic>
      <p:sp>
        <p:nvSpPr>
          <p:cNvPr id="6" name="Rechthoek 5"/>
          <p:cNvSpPr/>
          <p:nvPr/>
        </p:nvSpPr>
        <p:spPr>
          <a:xfrm>
            <a:off x="0" y="0"/>
            <a:ext cx="465826" cy="5143500"/>
          </a:xfrm>
          <a:prstGeom prst="rect">
            <a:avLst/>
          </a:prstGeom>
          <a:solidFill>
            <a:srgbClr val="3AD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9" name="Tekstvak 8"/>
          <p:cNvSpPr txBox="1"/>
          <p:nvPr/>
        </p:nvSpPr>
        <p:spPr>
          <a:xfrm rot="16200000">
            <a:off x="-1107044" y="2065303"/>
            <a:ext cx="2686954"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LEVENSDUUR VERLENGEN</a:t>
            </a:r>
            <a:endParaRPr lang="nl-NL" b="1" dirty="0">
              <a:solidFill>
                <a:prstClr val="white"/>
              </a:solidFill>
              <a:ea typeface="MS PGothic" panose="020B0600070205080204" pitchFamily="34" charset="-128"/>
            </a:endParaRPr>
          </a:p>
        </p:txBody>
      </p:sp>
      <p:sp>
        <p:nvSpPr>
          <p:cNvPr id="10" name="Tekstvak 9"/>
          <p:cNvSpPr txBox="1"/>
          <p:nvPr/>
        </p:nvSpPr>
        <p:spPr>
          <a:xfrm>
            <a:off x="1784626" y="4025709"/>
            <a:ext cx="1883849" cy="923330"/>
          </a:xfrm>
          <a:prstGeom prst="rect">
            <a:avLst/>
          </a:prstGeom>
          <a:noFill/>
        </p:spPr>
        <p:txBody>
          <a:bodyPr wrap="none" rtlCol="0">
            <a:spAutoFit/>
          </a:bodyPr>
          <a:lstStyle/>
          <a:p>
            <a:pPr fontAlgn="base">
              <a:spcBef>
                <a:spcPct val="0"/>
              </a:spcBef>
              <a:spcAft>
                <a:spcPct val="0"/>
              </a:spcAft>
            </a:pPr>
            <a:r>
              <a:rPr lang="nl-NL" sz="5400" b="1" dirty="0" smtClean="0">
                <a:solidFill>
                  <a:srgbClr val="333333"/>
                </a:solidFill>
                <a:ea typeface="MS PGothic" panose="020B0600070205080204" pitchFamily="34" charset="-128"/>
              </a:rPr>
              <a:t>NNOF</a:t>
            </a:r>
            <a:endParaRPr lang="nl-NL" sz="54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3570621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 y="-32397"/>
            <a:ext cx="9144002" cy="5208294"/>
          </a:xfrm>
          <a:prstGeom prst="rect">
            <a:avLst/>
          </a:prstGeom>
        </p:spPr>
      </p:pic>
      <p:sp>
        <p:nvSpPr>
          <p:cNvPr id="3" name="Rechthoek 2"/>
          <p:cNvSpPr/>
          <p:nvPr/>
        </p:nvSpPr>
        <p:spPr>
          <a:xfrm>
            <a:off x="0" y="0"/>
            <a:ext cx="465826" cy="5143500"/>
          </a:xfrm>
          <a:prstGeom prst="rect">
            <a:avLst/>
          </a:prstGeom>
          <a:solidFill>
            <a:srgbClr val="3AD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107044" y="2065303"/>
            <a:ext cx="2686954"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LEVENSDUUR VERLENGEN</a:t>
            </a:r>
            <a:endParaRPr lang="nl-NL" b="1" dirty="0">
              <a:solidFill>
                <a:prstClr val="white"/>
              </a:solidFill>
              <a:ea typeface="MS PGothic" panose="020B0600070205080204" pitchFamily="34" charset="-128"/>
            </a:endParaRPr>
          </a:p>
        </p:txBody>
      </p:sp>
      <p:sp>
        <p:nvSpPr>
          <p:cNvPr id="5" name="Tekstvak 4"/>
          <p:cNvSpPr txBox="1"/>
          <p:nvPr/>
        </p:nvSpPr>
        <p:spPr>
          <a:xfrm>
            <a:off x="5366175" y="3943171"/>
            <a:ext cx="3082895" cy="1200329"/>
          </a:xfrm>
          <a:prstGeom prst="rect">
            <a:avLst/>
          </a:prstGeom>
          <a:noFill/>
        </p:spPr>
        <p:txBody>
          <a:bodyPr wrap="none" rtlCol="0">
            <a:spAutoFit/>
          </a:bodyPr>
          <a:lstStyle/>
          <a:p>
            <a:pPr fontAlgn="base">
              <a:spcBef>
                <a:spcPct val="0"/>
              </a:spcBef>
              <a:spcAft>
                <a:spcPct val="0"/>
              </a:spcAft>
            </a:pPr>
            <a:r>
              <a:rPr lang="nl-NL" sz="7200" b="1" dirty="0" err="1" smtClean="0">
                <a:solidFill>
                  <a:srgbClr val="333333"/>
                </a:solidFill>
                <a:ea typeface="MS PGothic" panose="020B0600070205080204" pitchFamily="34" charset="-128"/>
              </a:rPr>
              <a:t>JuuNoo</a:t>
            </a:r>
            <a:endParaRPr lang="nl-NL" sz="72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596259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465826" cy="5143500"/>
          </a:xfrm>
          <a:prstGeom prst="rect">
            <a:avLst/>
          </a:prstGeom>
          <a:solidFill>
            <a:srgbClr val="3AD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5" name="Tekstvak 4"/>
          <p:cNvSpPr txBox="1"/>
          <p:nvPr/>
        </p:nvSpPr>
        <p:spPr>
          <a:xfrm rot="16200000">
            <a:off x="-1107044" y="2065303"/>
            <a:ext cx="2686954"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LEVENSDUUR VERLENGEN</a:t>
            </a:r>
            <a:endParaRPr lang="nl-NL" b="1" dirty="0">
              <a:solidFill>
                <a:prstClr val="white"/>
              </a:solidFill>
              <a:ea typeface="MS PGothic" panose="020B0600070205080204" pitchFamily="34" charset="-128"/>
            </a:endParaRPr>
          </a:p>
        </p:txBody>
      </p:sp>
      <p:sp>
        <p:nvSpPr>
          <p:cNvPr id="6" name="Tekstvak 5"/>
          <p:cNvSpPr txBox="1"/>
          <p:nvPr/>
        </p:nvSpPr>
        <p:spPr>
          <a:xfrm>
            <a:off x="826523" y="3943171"/>
            <a:ext cx="5688160" cy="1015663"/>
          </a:xfrm>
          <a:prstGeom prst="rect">
            <a:avLst/>
          </a:prstGeom>
          <a:noFill/>
        </p:spPr>
        <p:txBody>
          <a:bodyPr wrap="none" rtlCol="0">
            <a:spAutoFit/>
          </a:bodyPr>
          <a:lstStyle/>
          <a:p>
            <a:pPr fontAlgn="base">
              <a:spcBef>
                <a:spcPct val="0"/>
              </a:spcBef>
              <a:spcAft>
                <a:spcPct val="0"/>
              </a:spcAft>
            </a:pPr>
            <a:r>
              <a:rPr lang="nl-NL" sz="6000" b="1" smtClean="0">
                <a:solidFill>
                  <a:prstClr val="white"/>
                </a:solidFill>
                <a:ea typeface="MS PGothic" panose="020B0600070205080204" pitchFamily="34" charset="-128"/>
              </a:rPr>
              <a:t>Project ARA (RIP)</a:t>
            </a:r>
            <a:endParaRPr lang="nl-NL" sz="6000" b="1" dirty="0">
              <a:solidFill>
                <a:prstClr val="white"/>
              </a:solidFill>
              <a:ea typeface="MS PGothic" panose="020B0600070205080204" pitchFamily="34" charset="-128"/>
            </a:endParaRPr>
          </a:p>
        </p:txBody>
      </p:sp>
      <p:pic>
        <p:nvPicPr>
          <p:cNvPr id="1026" name="Picture 2" descr="Afbeeldingsresultaat voor bma ergono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343" y="174051"/>
            <a:ext cx="5535781" cy="415183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5181350" y="4097059"/>
            <a:ext cx="3802836" cy="707886"/>
          </a:xfrm>
          <a:prstGeom prst="rect">
            <a:avLst/>
          </a:prstGeom>
          <a:noFill/>
        </p:spPr>
        <p:txBody>
          <a:bodyPr wrap="none" rtlCol="0">
            <a:spAutoFit/>
          </a:bodyPr>
          <a:lstStyle/>
          <a:p>
            <a:pPr fontAlgn="base">
              <a:spcBef>
                <a:spcPct val="0"/>
              </a:spcBef>
              <a:spcAft>
                <a:spcPct val="0"/>
              </a:spcAft>
            </a:pPr>
            <a:r>
              <a:rPr lang="nl-NL" sz="4000" b="1" dirty="0" smtClean="0">
                <a:solidFill>
                  <a:srgbClr val="333333"/>
                </a:solidFill>
                <a:ea typeface="MS PGothic" panose="020B0600070205080204" pitchFamily="34" charset="-128"/>
              </a:rPr>
              <a:t>BMA </a:t>
            </a:r>
            <a:r>
              <a:rPr lang="nl-NL" sz="4000" b="1" dirty="0" err="1" smtClean="0">
                <a:solidFill>
                  <a:srgbClr val="333333"/>
                </a:solidFill>
                <a:ea typeface="MS PGothic" panose="020B0600070205080204" pitchFamily="34" charset="-128"/>
              </a:rPr>
              <a:t>Ergonomics</a:t>
            </a:r>
            <a:endParaRPr lang="nl-NL" sz="40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1654550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35531885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465826" cy="5143500"/>
          </a:xfrm>
          <a:prstGeom prst="rect">
            <a:avLst/>
          </a:prstGeom>
          <a:solidFill>
            <a:srgbClr val="FC4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11" name="Tekstvak 10"/>
          <p:cNvSpPr txBox="1"/>
          <p:nvPr/>
        </p:nvSpPr>
        <p:spPr>
          <a:xfrm rot="16200000">
            <a:off x="-746174" y="2065303"/>
            <a:ext cx="1965218"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DEELPLATFORMEN</a:t>
            </a:r>
            <a:endParaRPr lang="nl-NL" b="1" dirty="0">
              <a:solidFill>
                <a:prstClr val="white"/>
              </a:solidFill>
              <a:ea typeface="MS PGothic" panose="020B0600070205080204" pitchFamily="34" charset="-128"/>
            </a:endParaRPr>
          </a:p>
        </p:txBody>
      </p:sp>
      <p:pic>
        <p:nvPicPr>
          <p:cNvPr id="2050" name="Picture 2" descr="Afbeeldingsresultaat voor part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26" y="-510393"/>
            <a:ext cx="8722899" cy="581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58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465835" y="-775608"/>
            <a:ext cx="9144002" cy="5919108"/>
          </a:xfrm>
          <a:prstGeom prst="rect">
            <a:avLst/>
          </a:prstGeom>
        </p:spPr>
      </p:pic>
      <p:sp>
        <p:nvSpPr>
          <p:cNvPr id="10" name="Tekstvak 9"/>
          <p:cNvSpPr txBox="1"/>
          <p:nvPr/>
        </p:nvSpPr>
        <p:spPr>
          <a:xfrm>
            <a:off x="4860985" y="3356575"/>
            <a:ext cx="2848729" cy="1200329"/>
          </a:xfrm>
          <a:prstGeom prst="rect">
            <a:avLst/>
          </a:prstGeom>
          <a:noFill/>
        </p:spPr>
        <p:txBody>
          <a:bodyPr wrap="none" rtlCol="0">
            <a:spAutoFit/>
          </a:bodyPr>
          <a:lstStyle/>
          <a:p>
            <a:pPr fontAlgn="base">
              <a:spcBef>
                <a:spcPct val="0"/>
              </a:spcBef>
              <a:spcAft>
                <a:spcPct val="0"/>
              </a:spcAft>
            </a:pPr>
            <a:r>
              <a:rPr lang="nl-NL" sz="7200" b="1" dirty="0" err="1" smtClean="0">
                <a:solidFill>
                  <a:prstClr val="white"/>
                </a:solidFill>
                <a:ea typeface="MS PGothic" panose="020B0600070205080204" pitchFamily="34" charset="-128"/>
              </a:rPr>
              <a:t>Peerby</a:t>
            </a:r>
            <a:endParaRPr lang="nl-NL" sz="7200" b="1" dirty="0">
              <a:solidFill>
                <a:prstClr val="white"/>
              </a:solidFill>
              <a:ea typeface="MS PGothic" panose="020B0600070205080204" pitchFamily="34" charset="-128"/>
            </a:endParaRPr>
          </a:p>
        </p:txBody>
      </p:sp>
      <p:sp>
        <p:nvSpPr>
          <p:cNvPr id="7" name="Rechthoek 6"/>
          <p:cNvSpPr/>
          <p:nvPr/>
        </p:nvSpPr>
        <p:spPr>
          <a:xfrm>
            <a:off x="0" y="0"/>
            <a:ext cx="465826" cy="5143500"/>
          </a:xfrm>
          <a:prstGeom prst="rect">
            <a:avLst/>
          </a:prstGeom>
          <a:solidFill>
            <a:srgbClr val="FC4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746174" y="2065303"/>
            <a:ext cx="1965218"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DEELPLATFORMEN</a:t>
            </a:r>
            <a:endParaRPr lang="nl-NL"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1444500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C8"/>
        </a:solidFill>
        <a:effectLst/>
      </p:bgPr>
    </p:bg>
    <p:spTree>
      <p:nvGrpSpPr>
        <p:cNvPr id="1" name=""/>
        <p:cNvGrpSpPr/>
        <p:nvPr/>
      </p:nvGrpSpPr>
      <p:grpSpPr>
        <a:xfrm>
          <a:off x="0" y="0"/>
          <a:ext cx="0" cy="0"/>
          <a:chOff x="0" y="0"/>
          <a:chExt cx="0" cy="0"/>
        </a:xfrm>
      </p:grpSpPr>
      <p:sp>
        <p:nvSpPr>
          <p:cNvPr id="7" name="Rechthoek 6"/>
          <p:cNvSpPr/>
          <p:nvPr/>
        </p:nvSpPr>
        <p:spPr>
          <a:xfrm>
            <a:off x="0" y="0"/>
            <a:ext cx="465826" cy="5143500"/>
          </a:xfrm>
          <a:prstGeom prst="rect">
            <a:avLst/>
          </a:prstGeom>
          <a:solidFill>
            <a:srgbClr val="FC4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746174" y="2065303"/>
            <a:ext cx="1965218"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DEELPLATFORMEN</a:t>
            </a:r>
            <a:endParaRPr lang="nl-NL" b="1" dirty="0">
              <a:solidFill>
                <a:prstClr val="white"/>
              </a:solidFill>
              <a:ea typeface="MS PGothic" panose="020B0600070205080204" pitchFamily="34" charset="-128"/>
            </a:endParaRPr>
          </a:p>
        </p:txBody>
      </p:sp>
      <p:pic>
        <p:nvPicPr>
          <p:cNvPr id="3074" name="Picture 2" descr="Afbeeldingsresultaat voor tourne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26" y="-74149"/>
            <a:ext cx="8752602" cy="538621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4988575" y="3821347"/>
            <a:ext cx="3966792" cy="1200329"/>
          </a:xfrm>
          <a:prstGeom prst="rect">
            <a:avLst/>
          </a:prstGeom>
          <a:noFill/>
        </p:spPr>
        <p:txBody>
          <a:bodyPr wrap="none" rtlCol="0">
            <a:spAutoFit/>
          </a:bodyPr>
          <a:lstStyle/>
          <a:p>
            <a:pPr fontAlgn="base">
              <a:spcBef>
                <a:spcPct val="0"/>
              </a:spcBef>
              <a:spcAft>
                <a:spcPct val="0"/>
              </a:spcAft>
            </a:pPr>
            <a:r>
              <a:rPr lang="nl-NL" sz="7200" b="1" dirty="0" err="1" smtClean="0">
                <a:solidFill>
                  <a:prstClr val="white"/>
                </a:solidFill>
                <a:ea typeface="MS PGothic" panose="020B0600070205080204" pitchFamily="34" charset="-128"/>
              </a:rPr>
              <a:t>Tournevie</a:t>
            </a:r>
            <a:endParaRPr lang="nl-NL" sz="7200"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4013809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945285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
            <a:ext cx="9144000" cy="5142472"/>
          </a:xfrm>
          <a:prstGeom prst="rect">
            <a:avLst/>
          </a:prstGeom>
        </p:spPr>
      </p:pic>
    </p:spTree>
    <p:extLst>
      <p:ext uri="{BB962C8B-B14F-4D97-AF65-F5344CB8AC3E}">
        <p14:creationId xmlns:p14="http://schemas.microsoft.com/office/powerpoint/2010/main" val="435543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6958" y="206374"/>
            <a:ext cx="1796902" cy="4482583"/>
          </a:xfrm>
        </p:spPr>
        <p:txBody>
          <a:bodyPr/>
          <a:lstStyle/>
          <a:p>
            <a:r>
              <a:rPr lang="nl-BE" sz="2400" dirty="0" smtClean="0"/>
              <a:t/>
            </a:r>
            <a:br>
              <a:rPr lang="nl-BE" sz="2400" dirty="0" smtClean="0"/>
            </a:br>
            <a:r>
              <a:rPr lang="nl-BE" sz="2400" dirty="0"/>
              <a:t>8</a:t>
            </a:r>
            <a:r>
              <a:rPr lang="nl-BE" sz="2400" dirty="0" smtClean="0"/>
              <a:t> types</a:t>
            </a:r>
            <a:br>
              <a:rPr lang="nl-BE" sz="2400" dirty="0" smtClean="0"/>
            </a:br>
            <a:r>
              <a:rPr lang="nl-BE" sz="2400" dirty="0" smtClean="0"/>
              <a:t/>
            </a:r>
            <a:br>
              <a:rPr lang="nl-BE" sz="2400" dirty="0" smtClean="0"/>
            </a:br>
            <a:r>
              <a:rPr lang="nl-BE" sz="2400" dirty="0" smtClean="0"/>
              <a:t>Product</a:t>
            </a:r>
            <a:br>
              <a:rPr lang="nl-BE" sz="2400" dirty="0" smtClean="0"/>
            </a:br>
            <a:r>
              <a:rPr lang="nl-BE" sz="2400" dirty="0" smtClean="0"/>
              <a:t>Dienst</a:t>
            </a:r>
            <a:br>
              <a:rPr lang="nl-BE" sz="2400" dirty="0" smtClean="0"/>
            </a:br>
            <a:r>
              <a:rPr lang="nl-BE" sz="2400" dirty="0"/>
              <a:t/>
            </a:r>
            <a:br>
              <a:rPr lang="nl-BE" sz="2400" dirty="0"/>
            </a:br>
            <a:r>
              <a:rPr lang="nl-BE" sz="2400" dirty="0" smtClean="0"/>
              <a:t>Combi -naties</a:t>
            </a:r>
            <a:br>
              <a:rPr lang="nl-BE" sz="2400" dirty="0" smtClean="0"/>
            </a:br>
            <a:r>
              <a:rPr lang="nl-BE" dirty="0" smtClean="0"/>
              <a:t> </a:t>
            </a:r>
            <a:endParaRPr lang="nl-BE" dirty="0"/>
          </a:p>
        </p:txBody>
      </p:sp>
      <p:pic>
        <p:nvPicPr>
          <p:cNvPr id="4" name="Afbeelding 3"/>
          <p:cNvPicPr>
            <a:picLocks noChangeAspect="1"/>
          </p:cNvPicPr>
          <p:nvPr/>
        </p:nvPicPr>
        <p:blipFill>
          <a:blip r:embed="rId3"/>
          <a:stretch>
            <a:fillRect/>
          </a:stretch>
        </p:blipFill>
        <p:spPr>
          <a:xfrm>
            <a:off x="1736785" y="0"/>
            <a:ext cx="7407215" cy="5143500"/>
          </a:xfrm>
          <a:prstGeom prst="rect">
            <a:avLst/>
          </a:prstGeom>
        </p:spPr>
      </p:pic>
    </p:spTree>
    <p:extLst>
      <p:ext uri="{BB962C8B-B14F-4D97-AF65-F5344CB8AC3E}">
        <p14:creationId xmlns:p14="http://schemas.microsoft.com/office/powerpoint/2010/main" val="389470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465826" cy="5143500"/>
          </a:xfrm>
          <a:prstGeom prst="rect">
            <a:avLst/>
          </a:prstGeom>
          <a:solidFill>
            <a:srgbClr val="0C4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5" name="Tekstvak 4"/>
          <p:cNvSpPr txBox="1"/>
          <p:nvPr/>
        </p:nvSpPr>
        <p:spPr>
          <a:xfrm rot="16200000">
            <a:off x="-1112647" y="2065303"/>
            <a:ext cx="2698175"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PRODUCT ALS EEN DIENST</a:t>
            </a:r>
            <a:endParaRPr lang="nl-NL" b="1" dirty="0">
              <a:solidFill>
                <a:prstClr val="white"/>
              </a:solidFill>
              <a:ea typeface="MS PGothic" panose="020B0600070205080204" pitchFamily="34" charset="-128"/>
            </a:endParaRPr>
          </a:p>
        </p:txBody>
      </p:sp>
      <p:pic>
        <p:nvPicPr>
          <p:cNvPr id="1026" name="Picture 2" descr="ETAP Light as a service Mechelen De Zeeri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515" y="108284"/>
            <a:ext cx="3609474" cy="4316092"/>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1181768" y="4319718"/>
            <a:ext cx="6951904" cy="707886"/>
          </a:xfrm>
          <a:prstGeom prst="rect">
            <a:avLst/>
          </a:prstGeom>
          <a:noFill/>
        </p:spPr>
        <p:txBody>
          <a:bodyPr wrap="none" rtlCol="0">
            <a:spAutoFit/>
          </a:bodyPr>
          <a:lstStyle/>
          <a:p>
            <a:pPr algn="ctr" fontAlgn="base">
              <a:spcBef>
                <a:spcPct val="0"/>
              </a:spcBef>
              <a:spcAft>
                <a:spcPct val="0"/>
              </a:spcAft>
            </a:pPr>
            <a:r>
              <a:rPr lang="nl-NL" sz="4000" b="1" dirty="0" smtClean="0">
                <a:solidFill>
                  <a:srgbClr val="333333"/>
                </a:solidFill>
                <a:ea typeface="MS PGothic" panose="020B0600070205080204" pitchFamily="34" charset="-128"/>
              </a:rPr>
              <a:t>Stad Mechelen: ETAP </a:t>
            </a:r>
            <a:r>
              <a:rPr lang="nl-NL" sz="4000" b="1" dirty="0" err="1" smtClean="0">
                <a:solidFill>
                  <a:srgbClr val="333333"/>
                </a:solidFill>
                <a:ea typeface="MS PGothic" panose="020B0600070205080204" pitchFamily="34" charset="-128"/>
              </a:rPr>
              <a:t>goes</a:t>
            </a:r>
            <a:r>
              <a:rPr lang="nl-NL" sz="4000" b="1" dirty="0" smtClean="0">
                <a:solidFill>
                  <a:srgbClr val="333333"/>
                </a:solidFill>
                <a:ea typeface="MS PGothic" panose="020B0600070205080204" pitchFamily="34" charset="-128"/>
              </a:rPr>
              <a:t> LAAS</a:t>
            </a:r>
            <a:endParaRPr lang="nl-NL" sz="40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1470845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0"/>
            <a:ext cx="465826" cy="5143500"/>
          </a:xfrm>
          <a:prstGeom prst="rect">
            <a:avLst/>
          </a:prstGeom>
          <a:solidFill>
            <a:srgbClr val="0C4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1112647" y="2065303"/>
            <a:ext cx="2698175"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PRODUCT ALS EEN DIENST</a:t>
            </a:r>
            <a:endParaRPr lang="nl-NL" b="1" dirty="0">
              <a:solidFill>
                <a:prstClr val="white"/>
              </a:solidFill>
              <a:ea typeface="MS PGothic" panose="020B0600070205080204" pitchFamily="34" charset="-128"/>
            </a:endParaRPr>
          </a:p>
        </p:txBody>
      </p:sp>
      <p:sp>
        <p:nvSpPr>
          <p:cNvPr id="9" name="Tekstvak 8"/>
          <p:cNvSpPr txBox="1"/>
          <p:nvPr/>
        </p:nvSpPr>
        <p:spPr>
          <a:xfrm>
            <a:off x="754812" y="4046688"/>
            <a:ext cx="4432752" cy="830997"/>
          </a:xfrm>
          <a:prstGeom prst="rect">
            <a:avLst/>
          </a:prstGeom>
          <a:noFill/>
        </p:spPr>
        <p:txBody>
          <a:bodyPr wrap="none" rtlCol="0">
            <a:spAutoFit/>
          </a:bodyPr>
          <a:lstStyle/>
          <a:p>
            <a:pPr fontAlgn="base">
              <a:spcBef>
                <a:spcPct val="0"/>
              </a:spcBef>
              <a:spcAft>
                <a:spcPct val="0"/>
              </a:spcAft>
            </a:pPr>
            <a:r>
              <a:rPr lang="nl-NL" sz="4800" b="1" dirty="0" smtClean="0">
                <a:solidFill>
                  <a:prstClr val="white"/>
                </a:solidFill>
                <a:ea typeface="MS PGothic" panose="020B0600070205080204" pitchFamily="34" charset="-128"/>
              </a:rPr>
              <a:t>Chemical leasing</a:t>
            </a:r>
            <a:endParaRPr lang="nl-NL" sz="4800" b="1" dirty="0">
              <a:solidFill>
                <a:prstClr val="white"/>
              </a:solidFill>
              <a:ea typeface="MS PGothic" panose="020B0600070205080204" pitchFamily="34" charset="-128"/>
            </a:endParaRPr>
          </a:p>
        </p:txBody>
      </p:sp>
      <p:pic>
        <p:nvPicPr>
          <p:cNvPr id="4098" name="Picture 2" descr="Take Back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584" y="332193"/>
            <a:ext cx="6496050" cy="355282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2746191" y="4162691"/>
            <a:ext cx="3818866" cy="707886"/>
          </a:xfrm>
          <a:prstGeom prst="rect">
            <a:avLst/>
          </a:prstGeom>
          <a:noFill/>
        </p:spPr>
        <p:txBody>
          <a:bodyPr wrap="none" rtlCol="0">
            <a:spAutoFit/>
          </a:bodyPr>
          <a:lstStyle/>
          <a:p>
            <a:pPr fontAlgn="base">
              <a:spcBef>
                <a:spcPct val="0"/>
              </a:spcBef>
              <a:spcAft>
                <a:spcPct val="0"/>
              </a:spcAft>
            </a:pPr>
            <a:r>
              <a:rPr lang="nl-NL" sz="4000" b="1" dirty="0" smtClean="0">
                <a:solidFill>
                  <a:srgbClr val="333333"/>
                </a:solidFill>
                <a:ea typeface="MS PGothic" panose="020B0600070205080204" pitchFamily="34" charset="-128"/>
              </a:rPr>
              <a:t>Chemical Leasing</a:t>
            </a:r>
            <a:endParaRPr lang="nl-NL" sz="40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335984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69"/>
            <a:ext cx="9144000" cy="6115050"/>
          </a:xfrm>
          <a:prstGeom prst="rect">
            <a:avLst/>
          </a:prstGeom>
        </p:spPr>
      </p:pic>
      <p:sp>
        <p:nvSpPr>
          <p:cNvPr id="4" name="Tekstvak 3"/>
          <p:cNvSpPr txBox="1"/>
          <p:nvPr/>
        </p:nvSpPr>
        <p:spPr>
          <a:xfrm>
            <a:off x="3876614" y="4155214"/>
            <a:ext cx="4926349" cy="830997"/>
          </a:xfrm>
          <a:prstGeom prst="rect">
            <a:avLst/>
          </a:prstGeom>
          <a:noFill/>
        </p:spPr>
        <p:txBody>
          <a:bodyPr wrap="none" rtlCol="0">
            <a:spAutoFit/>
          </a:bodyPr>
          <a:lstStyle/>
          <a:p>
            <a:pPr fontAlgn="base">
              <a:spcBef>
                <a:spcPct val="0"/>
              </a:spcBef>
              <a:spcAft>
                <a:spcPct val="0"/>
              </a:spcAft>
            </a:pPr>
            <a:r>
              <a:rPr lang="nl-NL" sz="4800" b="1" dirty="0" err="1" smtClean="0">
                <a:solidFill>
                  <a:prstClr val="white"/>
                </a:solidFill>
                <a:ea typeface="MS PGothic" panose="020B0600070205080204" pitchFamily="34" charset="-128"/>
              </a:rPr>
              <a:t>Millau</a:t>
            </a:r>
            <a:r>
              <a:rPr lang="nl-NL" sz="4800" b="1" dirty="0" smtClean="0">
                <a:solidFill>
                  <a:prstClr val="white"/>
                </a:solidFill>
                <a:ea typeface="MS PGothic" panose="020B0600070205080204" pitchFamily="34" charset="-128"/>
              </a:rPr>
              <a:t> Viaduct (Fr)</a:t>
            </a:r>
            <a:endParaRPr lang="nl-NL" sz="4800"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707549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7243" y="753827"/>
            <a:ext cx="2269526" cy="1528023"/>
          </a:xfrm>
        </p:spPr>
        <p:txBody>
          <a:bodyPr/>
          <a:lstStyle/>
          <a:p>
            <a:r>
              <a:rPr lang="nl-NL" dirty="0" smtClean="0"/>
              <a:t>Einde module 3</a:t>
            </a:r>
            <a:endParaRPr lang="nl-NL" dirty="0"/>
          </a:p>
        </p:txBody>
      </p:sp>
      <p:sp>
        <p:nvSpPr>
          <p:cNvPr id="2" name="Tijdelijke aanduiding voor tekst 1"/>
          <p:cNvSpPr>
            <a:spLocks noGrp="1"/>
          </p:cNvSpPr>
          <p:nvPr>
            <p:ph type="body" sz="quarter" idx="12"/>
          </p:nvPr>
        </p:nvSpPr>
        <p:spPr>
          <a:xfrm>
            <a:off x="216632" y="2716101"/>
            <a:ext cx="3763762" cy="1292373"/>
          </a:xfrm>
        </p:spPr>
        <p:txBody>
          <a:bodyPr/>
          <a:lstStyle/>
          <a:p>
            <a:r>
              <a:rPr lang="nl-BE" sz="1400" dirty="0" smtClean="0"/>
              <a:t>Vragen bij deze presentatie? </a:t>
            </a:r>
          </a:p>
          <a:p>
            <a:endParaRPr lang="nl-BE" dirty="0"/>
          </a:p>
          <a:p>
            <a:r>
              <a:rPr lang="nl-BE" sz="1400" dirty="0" smtClean="0"/>
              <a:t>Contacteer info@vlaanderen-circulair.be</a:t>
            </a:r>
            <a:endParaRPr lang="nl-BE" sz="1400" dirty="0"/>
          </a:p>
        </p:txBody>
      </p:sp>
    </p:spTree>
    <p:extLst>
      <p:ext uri="{BB962C8B-B14F-4D97-AF65-F5344CB8AC3E}">
        <p14:creationId xmlns:p14="http://schemas.microsoft.com/office/powerpoint/2010/main" val="1390559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1535580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756918" y="1223650"/>
            <a:ext cx="3008257" cy="3919850"/>
          </a:xfrm>
          <a:prstGeom prst="rect">
            <a:avLst/>
          </a:prstGeom>
        </p:spPr>
      </p:pic>
      <p:pic>
        <p:nvPicPr>
          <p:cNvPr id="3" name="Afbeelding 2"/>
          <p:cNvPicPr>
            <a:picLocks noChangeAspect="1"/>
          </p:cNvPicPr>
          <p:nvPr/>
        </p:nvPicPr>
        <p:blipFill>
          <a:blip r:embed="rId4"/>
          <a:stretch>
            <a:fillRect/>
          </a:stretch>
        </p:blipFill>
        <p:spPr>
          <a:xfrm>
            <a:off x="51761" y="-1"/>
            <a:ext cx="9144000" cy="1151431"/>
          </a:xfrm>
          <a:prstGeom prst="rect">
            <a:avLst/>
          </a:prstGeom>
        </p:spPr>
      </p:pic>
      <p:sp>
        <p:nvSpPr>
          <p:cNvPr id="5" name="Rechthoek 4"/>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6" name="Tekstvak 5"/>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CIRCULAIRE INPUT</a:t>
            </a:r>
            <a:endParaRPr lang="nl-NL" b="1" dirty="0">
              <a:solidFill>
                <a:prstClr val="white"/>
              </a:solidFill>
              <a:ea typeface="MS PGothic" panose="020B0600070205080204" pitchFamily="34" charset="-128"/>
            </a:endParaRPr>
          </a:p>
        </p:txBody>
      </p:sp>
      <p:pic>
        <p:nvPicPr>
          <p:cNvPr id="4" name="Afbeelding 3"/>
          <p:cNvPicPr>
            <a:picLocks noChangeAspect="1"/>
          </p:cNvPicPr>
          <p:nvPr/>
        </p:nvPicPr>
        <p:blipFill>
          <a:blip r:embed="rId5"/>
          <a:stretch>
            <a:fillRect/>
          </a:stretch>
        </p:blipFill>
        <p:spPr>
          <a:xfrm>
            <a:off x="3974720" y="1268770"/>
            <a:ext cx="1861303" cy="3745990"/>
          </a:xfrm>
          <a:prstGeom prst="rect">
            <a:avLst/>
          </a:prstGeom>
        </p:spPr>
      </p:pic>
      <p:pic>
        <p:nvPicPr>
          <p:cNvPr id="7" name="Afbeelding 6"/>
          <p:cNvPicPr>
            <a:picLocks noChangeAspect="1"/>
          </p:cNvPicPr>
          <p:nvPr/>
        </p:nvPicPr>
        <p:blipFill>
          <a:blip r:embed="rId6"/>
          <a:stretch>
            <a:fillRect/>
          </a:stretch>
        </p:blipFill>
        <p:spPr>
          <a:xfrm>
            <a:off x="6045568" y="1223650"/>
            <a:ext cx="2861691" cy="3745990"/>
          </a:xfrm>
          <a:prstGeom prst="rect">
            <a:avLst/>
          </a:prstGeom>
        </p:spPr>
      </p:pic>
    </p:spTree>
    <p:extLst>
      <p:ext uri="{BB962C8B-B14F-4D97-AF65-F5344CB8AC3E}">
        <p14:creationId xmlns:p14="http://schemas.microsoft.com/office/powerpoint/2010/main" val="108854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jpg"/>
          <p:cNvPicPr/>
          <p:nvPr/>
        </p:nvPicPr>
        <p:blipFill>
          <a:blip r:embed="rId3"/>
          <a:srcRect/>
          <a:stretch>
            <a:fillRect/>
          </a:stretch>
        </p:blipFill>
        <p:spPr>
          <a:xfrm>
            <a:off x="472855" y="923330"/>
            <a:ext cx="4635593" cy="3364040"/>
          </a:xfrm>
          <a:prstGeom prst="rect">
            <a:avLst/>
          </a:prstGeom>
          <a:ln/>
        </p:spPr>
      </p:pic>
      <p:sp>
        <p:nvSpPr>
          <p:cNvPr id="3" name="Tekstvak 2"/>
          <p:cNvSpPr txBox="1"/>
          <p:nvPr/>
        </p:nvSpPr>
        <p:spPr>
          <a:xfrm>
            <a:off x="451262" y="4774168"/>
            <a:ext cx="902525" cy="369332"/>
          </a:xfrm>
          <a:prstGeom prst="rect">
            <a:avLst/>
          </a:prstGeom>
          <a:noFill/>
        </p:spPr>
        <p:txBody>
          <a:bodyPr wrap="square" rtlCol="0">
            <a:spAutoFit/>
          </a:bodyPr>
          <a:lstStyle/>
          <a:p>
            <a:pPr fontAlgn="base">
              <a:spcBef>
                <a:spcPct val="0"/>
              </a:spcBef>
              <a:spcAft>
                <a:spcPct val="0"/>
              </a:spcAft>
            </a:pPr>
            <a:r>
              <a:rPr lang="nl-NL" smtClean="0">
                <a:solidFill>
                  <a:prstClr val="white"/>
                </a:solidFill>
                <a:ea typeface="MS PGothic" panose="020B0600070205080204" pitchFamily="34" charset="-128"/>
              </a:rPr>
              <a:t>ISO800</a:t>
            </a:r>
            <a:endParaRPr lang="nl-NL" dirty="0">
              <a:solidFill>
                <a:prstClr val="white"/>
              </a:solidFill>
              <a:ea typeface="MS PGothic" panose="020B0600070205080204" pitchFamily="34" charset="-128"/>
            </a:endParaRPr>
          </a:p>
        </p:txBody>
      </p:sp>
      <p:sp>
        <p:nvSpPr>
          <p:cNvPr id="4" name="Rechthoek 3"/>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5" name="Tekstvak 4"/>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CIRCULAIRE INPUT</a:t>
            </a:r>
            <a:endParaRPr lang="nl-NL" b="1" dirty="0">
              <a:solidFill>
                <a:prstClr val="white"/>
              </a:solidFill>
              <a:ea typeface="MS PGothic" panose="020B0600070205080204" pitchFamily="34" charset="-128"/>
            </a:endParaRPr>
          </a:p>
        </p:txBody>
      </p:sp>
      <p:sp>
        <p:nvSpPr>
          <p:cNvPr id="6" name="Tekstvak 5"/>
          <p:cNvSpPr txBox="1"/>
          <p:nvPr/>
        </p:nvSpPr>
        <p:spPr>
          <a:xfrm>
            <a:off x="5986731" y="0"/>
            <a:ext cx="3012684" cy="923330"/>
          </a:xfrm>
          <a:prstGeom prst="rect">
            <a:avLst/>
          </a:prstGeom>
          <a:noFill/>
        </p:spPr>
        <p:txBody>
          <a:bodyPr wrap="none" rtlCol="0">
            <a:spAutoFit/>
          </a:bodyPr>
          <a:lstStyle/>
          <a:p>
            <a:pPr fontAlgn="base">
              <a:spcBef>
                <a:spcPct val="0"/>
              </a:spcBef>
              <a:spcAft>
                <a:spcPct val="0"/>
              </a:spcAft>
            </a:pPr>
            <a:r>
              <a:rPr lang="nl-NL" sz="5400" b="1" dirty="0" err="1" smtClean="0">
                <a:solidFill>
                  <a:srgbClr val="333333"/>
                </a:solidFill>
                <a:ea typeface="MS PGothic" panose="020B0600070205080204" pitchFamily="34" charset="-128"/>
              </a:rPr>
              <a:t>Millibeter</a:t>
            </a:r>
            <a:endParaRPr lang="nl-NL" sz="5400" b="1" dirty="0">
              <a:solidFill>
                <a:srgbClr val="333333"/>
              </a:solidFill>
              <a:ea typeface="MS PGothic" panose="020B0600070205080204" pitchFamily="34" charset="-128"/>
            </a:endParaRPr>
          </a:p>
        </p:txBody>
      </p:sp>
      <p:pic>
        <p:nvPicPr>
          <p:cNvPr id="8" name="Afbeelding 7"/>
          <p:cNvPicPr>
            <a:picLocks noChangeAspect="1"/>
          </p:cNvPicPr>
          <p:nvPr/>
        </p:nvPicPr>
        <p:blipFill>
          <a:blip r:embed="rId4"/>
          <a:stretch>
            <a:fillRect/>
          </a:stretch>
        </p:blipFill>
        <p:spPr>
          <a:xfrm>
            <a:off x="4570553" y="1119949"/>
            <a:ext cx="4573447" cy="3167421"/>
          </a:xfrm>
          <a:prstGeom prst="rect">
            <a:avLst/>
          </a:prstGeom>
        </p:spPr>
      </p:pic>
    </p:spTree>
    <p:extLst>
      <p:ext uri="{BB962C8B-B14F-4D97-AF65-F5344CB8AC3E}">
        <p14:creationId xmlns:p14="http://schemas.microsoft.com/office/powerpoint/2010/main" val="875263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1714500"/>
            <a:ext cx="9144000" cy="6858000"/>
          </a:xfrm>
          <a:prstGeom prst="rect">
            <a:avLst/>
          </a:prstGeom>
        </p:spPr>
      </p:pic>
      <p:sp>
        <p:nvSpPr>
          <p:cNvPr id="3" name="Tekstvak 2"/>
          <p:cNvSpPr txBox="1"/>
          <p:nvPr/>
        </p:nvSpPr>
        <p:spPr>
          <a:xfrm>
            <a:off x="6662057" y="4774168"/>
            <a:ext cx="2481943" cy="369332"/>
          </a:xfrm>
          <a:prstGeom prst="rect">
            <a:avLst/>
          </a:prstGeom>
          <a:solidFill>
            <a:schemeClr val="tx1"/>
          </a:solidFill>
        </p:spPr>
        <p:txBody>
          <a:bodyPr wrap="square" rtlCol="0">
            <a:spAutoFit/>
          </a:bodyPr>
          <a:lstStyle/>
          <a:p>
            <a:pPr fontAlgn="base">
              <a:spcBef>
                <a:spcPct val="0"/>
              </a:spcBef>
              <a:spcAft>
                <a:spcPct val="0"/>
              </a:spcAft>
            </a:pPr>
            <a:r>
              <a:rPr lang="nl-NL" dirty="0" smtClean="0">
                <a:solidFill>
                  <a:prstClr val="white"/>
                </a:solidFill>
                <a:ea typeface="MS PGothic" panose="020B0600070205080204" pitchFamily="34" charset="-128"/>
              </a:rPr>
              <a:t>Architect </a:t>
            </a:r>
            <a:r>
              <a:rPr lang="nl-NL" dirty="0">
                <a:solidFill>
                  <a:prstClr val="white"/>
                </a:solidFill>
                <a:ea typeface="MS PGothic" panose="020B0600070205080204" pitchFamily="34" charset="-128"/>
              </a:rPr>
              <a:t>Henk Van </a:t>
            </a:r>
            <a:r>
              <a:rPr lang="nl-NL" dirty="0" err="1">
                <a:solidFill>
                  <a:prstClr val="white"/>
                </a:solidFill>
                <a:ea typeface="MS PGothic" panose="020B0600070205080204" pitchFamily="34" charset="-128"/>
              </a:rPr>
              <a:t>Aelst</a:t>
            </a:r>
            <a:endParaRPr lang="nl-NL" dirty="0">
              <a:solidFill>
                <a:prstClr val="white"/>
              </a:solidFill>
              <a:ea typeface="MS PGothic" panose="020B0600070205080204" pitchFamily="34" charset="-128"/>
            </a:endParaRPr>
          </a:p>
        </p:txBody>
      </p:sp>
      <p:sp>
        <p:nvSpPr>
          <p:cNvPr id="5" name="Rechthoek 4"/>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6" name="Tekstvak 5"/>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CIRCULAIRE INPUT</a:t>
            </a:r>
            <a:endParaRPr lang="nl-NL" b="1" dirty="0">
              <a:solidFill>
                <a:prstClr val="white"/>
              </a:solidFill>
              <a:ea typeface="MS PGothic" panose="020B0600070205080204" pitchFamily="34" charset="-128"/>
            </a:endParaRPr>
          </a:p>
        </p:txBody>
      </p:sp>
      <p:sp>
        <p:nvSpPr>
          <p:cNvPr id="7" name="Tekstvak 6"/>
          <p:cNvSpPr txBox="1"/>
          <p:nvPr/>
        </p:nvSpPr>
        <p:spPr>
          <a:xfrm>
            <a:off x="887477" y="3455455"/>
            <a:ext cx="2994409" cy="923330"/>
          </a:xfrm>
          <a:prstGeom prst="rect">
            <a:avLst/>
          </a:prstGeom>
          <a:noFill/>
        </p:spPr>
        <p:txBody>
          <a:bodyPr wrap="none" rtlCol="0">
            <a:spAutoFit/>
          </a:bodyPr>
          <a:lstStyle/>
          <a:p>
            <a:pPr fontAlgn="base">
              <a:spcBef>
                <a:spcPct val="0"/>
              </a:spcBef>
              <a:spcAft>
                <a:spcPct val="0"/>
              </a:spcAft>
            </a:pPr>
            <a:r>
              <a:rPr lang="nl-NL" sz="5400" b="1" dirty="0" smtClean="0">
                <a:solidFill>
                  <a:prstClr val="white"/>
                </a:solidFill>
                <a:ea typeface="MS PGothic" panose="020B0600070205080204" pitchFamily="34" charset="-128"/>
              </a:rPr>
              <a:t>Strobouw</a:t>
            </a:r>
            <a:endParaRPr lang="nl-NL" sz="5400"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3777987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732249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465826" cy="5143500"/>
          </a:xfrm>
          <a:prstGeom prst="rect">
            <a:avLst/>
          </a:prstGeom>
          <a:solidFill>
            <a:srgbClr val="FAB6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283120" y="2065303"/>
            <a:ext cx="3039102"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GRONDSTOFFEN HERWINNEN</a:t>
            </a:r>
            <a:endParaRPr lang="nl-NL" b="1" dirty="0">
              <a:solidFill>
                <a:prstClr val="white"/>
              </a:solidFill>
              <a:ea typeface="MS PGothic" panose="020B0600070205080204" pitchFamily="34" charset="-128"/>
            </a:endParaRPr>
          </a:p>
        </p:txBody>
      </p:sp>
      <p:pic>
        <p:nvPicPr>
          <p:cNvPr id="2050" name="Picture 2" descr="Afbeeldingsresultaat voor derbigum recyc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68" y="1244008"/>
            <a:ext cx="4372585" cy="32728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derbigum recycl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331" y="1244008"/>
            <a:ext cx="4559669" cy="327282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1102537" y="124362"/>
            <a:ext cx="3020379" cy="923330"/>
          </a:xfrm>
          <a:prstGeom prst="rect">
            <a:avLst/>
          </a:prstGeom>
          <a:noFill/>
        </p:spPr>
        <p:txBody>
          <a:bodyPr wrap="none" rtlCol="0">
            <a:spAutoFit/>
          </a:bodyPr>
          <a:lstStyle/>
          <a:p>
            <a:pPr fontAlgn="base">
              <a:spcBef>
                <a:spcPct val="0"/>
              </a:spcBef>
              <a:spcAft>
                <a:spcPct val="0"/>
              </a:spcAft>
            </a:pPr>
            <a:r>
              <a:rPr lang="nl-NL" sz="5400" b="1" dirty="0" smtClean="0">
                <a:solidFill>
                  <a:srgbClr val="333333"/>
                </a:solidFill>
                <a:ea typeface="MS PGothic" panose="020B0600070205080204" pitchFamily="34" charset="-128"/>
              </a:rPr>
              <a:t>Derbigum</a:t>
            </a:r>
            <a:endParaRPr lang="nl-NL" sz="54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2782597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598714"/>
            <a:ext cx="9144000" cy="3946071"/>
          </a:xfrm>
          <a:prstGeom prst="rect">
            <a:avLst/>
          </a:prstGeom>
        </p:spPr>
      </p:pic>
      <p:sp>
        <p:nvSpPr>
          <p:cNvPr id="3" name="Rechthoek 2"/>
          <p:cNvSpPr/>
          <p:nvPr/>
        </p:nvSpPr>
        <p:spPr>
          <a:xfrm>
            <a:off x="0" y="0"/>
            <a:ext cx="465826" cy="5143500"/>
          </a:xfrm>
          <a:prstGeom prst="rect">
            <a:avLst/>
          </a:prstGeom>
          <a:solidFill>
            <a:srgbClr val="FAB6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283120" y="2065303"/>
            <a:ext cx="3039102" cy="369332"/>
          </a:xfrm>
          <a:prstGeom prst="rect">
            <a:avLst/>
          </a:prstGeom>
          <a:noFill/>
        </p:spPr>
        <p:txBody>
          <a:bodyPr wrap="none" rtlCol="0">
            <a:spAutoFit/>
          </a:bodyPr>
          <a:lstStyle/>
          <a:p>
            <a:pPr fontAlgn="base">
              <a:spcBef>
                <a:spcPct val="0"/>
              </a:spcBef>
              <a:spcAft>
                <a:spcPct val="0"/>
              </a:spcAft>
            </a:pPr>
            <a:r>
              <a:rPr lang="nl-NL" b="1" dirty="0" smtClean="0">
                <a:solidFill>
                  <a:prstClr val="white"/>
                </a:solidFill>
                <a:ea typeface="MS PGothic" panose="020B0600070205080204" pitchFamily="34" charset="-128"/>
              </a:rPr>
              <a:t>GRONDSTOFFEN HERWINNEN</a:t>
            </a:r>
            <a:endParaRPr lang="nl-NL" b="1" dirty="0">
              <a:solidFill>
                <a:prstClr val="white"/>
              </a:solidFill>
              <a:ea typeface="MS PGothic" panose="020B0600070205080204" pitchFamily="34" charset="-128"/>
            </a:endParaRPr>
          </a:p>
        </p:txBody>
      </p:sp>
      <p:sp>
        <p:nvSpPr>
          <p:cNvPr id="5" name="Tekstvak 4"/>
          <p:cNvSpPr txBox="1"/>
          <p:nvPr/>
        </p:nvSpPr>
        <p:spPr>
          <a:xfrm>
            <a:off x="801213" y="730418"/>
            <a:ext cx="2797048" cy="923330"/>
          </a:xfrm>
          <a:prstGeom prst="rect">
            <a:avLst/>
          </a:prstGeom>
          <a:noFill/>
        </p:spPr>
        <p:txBody>
          <a:bodyPr wrap="none" rtlCol="0">
            <a:spAutoFit/>
          </a:bodyPr>
          <a:lstStyle/>
          <a:p>
            <a:pPr fontAlgn="base">
              <a:spcBef>
                <a:spcPct val="0"/>
              </a:spcBef>
              <a:spcAft>
                <a:spcPct val="0"/>
              </a:spcAft>
            </a:pPr>
            <a:r>
              <a:rPr lang="nl-NL" sz="5400" b="1" dirty="0" err="1" smtClean="0">
                <a:solidFill>
                  <a:prstClr val="white"/>
                </a:solidFill>
                <a:ea typeface="MS PGothic" panose="020B0600070205080204" pitchFamily="34" charset="-128"/>
              </a:rPr>
              <a:t>w.r.yuma</a:t>
            </a:r>
            <a:endParaRPr lang="nl-NL" sz="5400"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4211213173"/>
      </p:ext>
    </p:extLst>
  </p:cSld>
  <p:clrMapOvr>
    <a:masterClrMapping/>
  </p:clrMapOvr>
  <p:timing>
    <p:tnLst>
      <p:par>
        <p:cTn id="1" dur="indefinite" restart="never" nodeType="tmRoot"/>
      </p:par>
    </p:tnLst>
  </p:timing>
</p:sld>
</file>

<file path=ppt/theme/theme1.xml><?xml version="1.0" encoding="utf-8"?>
<a:theme xmlns:a="http://schemas.openxmlformats.org/drawingml/2006/main" name="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7732</TotalTime>
  <Words>2492</Words>
  <Application>Microsoft Office PowerPoint</Application>
  <PresentationFormat>Diavoorstelling (16:9)</PresentationFormat>
  <Paragraphs>184</Paragraphs>
  <Slides>24</Slides>
  <Notes>24</Notes>
  <HiddenSlides>0</HiddenSlides>
  <MMClips>0</MMClips>
  <ScaleCrop>false</ScaleCrop>
  <HeadingPairs>
    <vt:vector size="6" baseType="variant">
      <vt:variant>
        <vt:lpstr>Gebruikte lettertypen</vt:lpstr>
      </vt:variant>
      <vt:variant>
        <vt:i4>8</vt:i4>
      </vt:variant>
      <vt:variant>
        <vt:lpstr>Thema</vt:lpstr>
      </vt:variant>
      <vt:variant>
        <vt:i4>12</vt:i4>
      </vt:variant>
      <vt:variant>
        <vt:lpstr>Diatitels</vt:lpstr>
      </vt:variant>
      <vt:variant>
        <vt:i4>24</vt:i4>
      </vt:variant>
    </vt:vector>
  </HeadingPairs>
  <TitlesOfParts>
    <vt:vector size="44" baseType="lpstr">
      <vt:lpstr>ＭＳ Ｐゴシック</vt:lpstr>
      <vt:lpstr>ＭＳ Ｐゴシック</vt:lpstr>
      <vt:lpstr>Arial</vt:lpstr>
      <vt:lpstr>Calibri</vt:lpstr>
      <vt:lpstr>Flanders Art Sans</vt:lpstr>
      <vt:lpstr>Flanders Art Sans Bold</vt:lpstr>
      <vt:lpstr>Lucida Grande</vt:lpstr>
      <vt:lpstr>Wingdings</vt:lpstr>
      <vt:lpstr>Vlaanderen Circulair</vt:lpstr>
      <vt:lpstr>2_Vlaanderen Circulair</vt:lpstr>
      <vt:lpstr>1_Vlaanderen Circulair</vt:lpstr>
      <vt:lpstr>3_Vlaanderen Circulair</vt:lpstr>
      <vt:lpstr>4_Vlaanderen Circulair</vt:lpstr>
      <vt:lpstr>5_Vlaanderen Circulair</vt:lpstr>
      <vt:lpstr>6_Vlaanderen Circulair</vt:lpstr>
      <vt:lpstr>7_Vlaanderen Circulair</vt:lpstr>
      <vt:lpstr>8_Vlaanderen Circulair</vt:lpstr>
      <vt:lpstr>9_Vlaanderen Circulair</vt:lpstr>
      <vt:lpstr>10_Vlaanderen Circulair</vt:lpstr>
      <vt:lpstr>11_Vlaanderen Circulair</vt:lpstr>
      <vt:lpstr>5 Circulaire Businessmodellen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8 types  Product Dienst  Combi -naties  </vt:lpstr>
      <vt:lpstr>PowerPoint-presentatie</vt:lpstr>
      <vt:lpstr>PowerPoint-presentatie</vt:lpstr>
      <vt:lpstr>PowerPoint-presentatie</vt:lpstr>
      <vt:lpstr>Einde module 3</vt:lpstr>
    </vt:vector>
  </TitlesOfParts>
  <Company>Plan 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Sam Deckmyn</dc:creator>
  <cp:lastModifiedBy>Melody Van den Acker</cp:lastModifiedBy>
  <cp:revision>193</cp:revision>
  <dcterms:created xsi:type="dcterms:W3CDTF">2017-01-18T12:08:42Z</dcterms:created>
  <dcterms:modified xsi:type="dcterms:W3CDTF">2019-07-25T13:12:41Z</dcterms:modified>
</cp:coreProperties>
</file>